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362" r:id="rId3"/>
    <p:sldId id="364" r:id="rId4"/>
    <p:sldId id="371" r:id="rId5"/>
    <p:sldId id="318" r:id="rId6"/>
    <p:sldId id="321" r:id="rId7"/>
    <p:sldId id="323" r:id="rId8"/>
    <p:sldId id="324" r:id="rId9"/>
    <p:sldId id="367" r:id="rId10"/>
    <p:sldId id="374" r:id="rId11"/>
    <p:sldId id="325" r:id="rId12"/>
    <p:sldId id="326" r:id="rId13"/>
    <p:sldId id="372" r:id="rId14"/>
    <p:sldId id="356" r:id="rId15"/>
    <p:sldId id="381" r:id="rId16"/>
    <p:sldId id="382" r:id="rId17"/>
    <p:sldId id="375" r:id="rId18"/>
    <p:sldId id="376" r:id="rId19"/>
    <p:sldId id="383" r:id="rId20"/>
    <p:sldId id="378" r:id="rId21"/>
    <p:sldId id="380" r:id="rId22"/>
    <p:sldId id="384" r:id="rId23"/>
    <p:sldId id="385" r:id="rId24"/>
    <p:sldId id="373" r:id="rId25"/>
    <p:sldId id="393" r:id="rId26"/>
    <p:sldId id="335" r:id="rId27"/>
    <p:sldId id="336" r:id="rId28"/>
    <p:sldId id="377" r:id="rId29"/>
    <p:sldId id="338" r:id="rId30"/>
    <p:sldId id="370" r:id="rId31"/>
    <p:sldId id="386" r:id="rId32"/>
    <p:sldId id="366" r:id="rId33"/>
    <p:sldId id="314" r:id="rId34"/>
    <p:sldId id="388" r:id="rId35"/>
    <p:sldId id="389" r:id="rId36"/>
    <p:sldId id="390" r:id="rId37"/>
    <p:sldId id="391" r:id="rId38"/>
    <p:sldId id="392" r:id="rId39"/>
    <p:sldId id="361" r:id="rId40"/>
    <p:sldId id="359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71"/>
            <p14:sldId id="318"/>
            <p14:sldId id="321"/>
            <p14:sldId id="323"/>
            <p14:sldId id="324"/>
            <p14:sldId id="367"/>
            <p14:sldId id="374"/>
          </p14:sldIdLst>
        </p14:section>
        <p14:section name="Our work" id="{B022AD40-F095-4D34-B68E-1559EE7EBF86}">
          <p14:sldIdLst>
            <p14:sldId id="325"/>
            <p14:sldId id="326"/>
            <p14:sldId id="372"/>
            <p14:sldId id="356"/>
            <p14:sldId id="381"/>
            <p14:sldId id="382"/>
            <p14:sldId id="375"/>
            <p14:sldId id="376"/>
            <p14:sldId id="383"/>
            <p14:sldId id="378"/>
            <p14:sldId id="380"/>
            <p14:sldId id="384"/>
            <p14:sldId id="385"/>
          </p14:sldIdLst>
        </p14:section>
        <p14:section name="New Scheduler" id="{72CF4C10-202F-4CD7-87B1-D2A9B4F354E8}">
          <p14:sldIdLst>
            <p14:sldId id="373"/>
            <p14:sldId id="393"/>
            <p14:sldId id="335"/>
            <p14:sldId id="336"/>
            <p14:sldId id="377"/>
            <p14:sldId id="338"/>
            <p14:sldId id="370"/>
            <p14:sldId id="386"/>
            <p14:sldId id="366"/>
          </p14:sldIdLst>
        </p14:section>
        <p14:section name="Backup" id="{4DE249EC-C77F-4877-A69A-365C57F04029}">
          <p14:sldIdLst>
            <p14:sldId id="314"/>
            <p14:sldId id="388"/>
            <p14:sldId id="389"/>
            <p14:sldId id="390"/>
            <p14:sldId id="391"/>
            <p14:sldId id="392"/>
          </p14:sldIdLst>
        </p14:section>
        <p14:section name="Hidden" id="{FCB711A0-DC27-4674-80F4-C1CB45E584A3}">
          <p14:sldIdLst>
            <p14:sldId id="361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3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747"/>
    <a:srgbClr val="005DA2"/>
    <a:srgbClr val="E3955B"/>
    <a:srgbClr val="9C3220"/>
    <a:srgbClr val="464260"/>
    <a:srgbClr val="127C35"/>
    <a:srgbClr val="D1EFF7"/>
    <a:srgbClr val="00A6D6"/>
    <a:srgbClr val="2E8AA2"/>
    <a:srgbClr val="D632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68" autoAdjust="0"/>
    <p:restoredTop sz="85899" autoAdjust="0"/>
  </p:normalViewPr>
  <p:slideViewPr>
    <p:cSldViewPr snapToGrid="0">
      <p:cViewPr>
        <p:scale>
          <a:sx n="100" d="100"/>
          <a:sy n="100" d="100"/>
        </p:scale>
        <p:origin x="288" y="-168"/>
      </p:cViewPr>
      <p:guideLst>
        <p:guide orient="horz" pos="2160"/>
        <p:guide pos="43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25/08/2020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25/08/2020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400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Timing-variability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164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6063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0857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CLUSTER: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Higher confidence in the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Test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Evaluate more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667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Multi-threading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7591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3478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Response time is deterministic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As soon as it starts we know when it will finish</a:t>
            </a:r>
          </a:p>
          <a:p>
            <a:pPr marL="171450" indent="-171450">
              <a:buFontTx/>
              <a:buChar char="-"/>
            </a:pPr>
            <a:r>
              <a:rPr lang="en-GB" dirty="0"/>
              <a:t>Variability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Predictability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8503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867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867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8"/>
            <a:ext cx="3868340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8"/>
            <a:ext cx="3887391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9144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96047"/>
            <a:ext cx="78867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3617" y="6356353"/>
            <a:ext cx="1572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1" y="6356353"/>
            <a:ext cx="1339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7881647" y="6189178"/>
            <a:ext cx="1178043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99753" y="6339727"/>
            <a:ext cx="9141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050" dirty="0">
                <a:solidFill>
                  <a:schemeClr val="bg1"/>
                </a:solidFill>
              </a:rPr>
              <a:t>J</a:t>
            </a:r>
            <a:r>
              <a:rPr lang="en-GB" sz="1050" dirty="0">
                <a:solidFill>
                  <a:schemeClr val="bg1"/>
                </a:solidFill>
              </a:rPr>
              <a:t>o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n</a:t>
            </a:r>
            <a:endParaRPr lang="en-150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M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r</a:t>
            </a:r>
            <a:r>
              <a:rPr lang="en-150" sz="1050" dirty="0">
                <a:solidFill>
                  <a:schemeClr val="bg1"/>
                </a:solidFill>
              </a:rPr>
              <a:t>c</a:t>
            </a:r>
            <a:r>
              <a:rPr lang="en-GB" sz="1050" dirty="0">
                <a:solidFill>
                  <a:schemeClr val="bg1"/>
                </a:solidFill>
              </a:rPr>
              <a:t>è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g</a:t>
            </a:r>
            <a:r>
              <a:rPr lang="en-GB" sz="1050" dirty="0">
                <a:solidFill>
                  <a:schemeClr val="bg1"/>
                </a:solidFill>
              </a:rPr>
              <a:t>u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rgbClr val="00A6D6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74.png"/><Relationship Id="rId10" Type="http://schemas.openxmlformats.org/officeDocument/2006/relationships/image" Target="../media/image30.png"/><Relationship Id="rId4" Type="http://schemas.openxmlformats.org/officeDocument/2006/relationships/image" Target="../media/image73.png"/><Relationship Id="rId9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63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570.png"/><Relationship Id="rId17" Type="http://schemas.openxmlformats.org/officeDocument/2006/relationships/image" Target="../media/image67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560.png"/><Relationship Id="rId5" Type="http://schemas.openxmlformats.org/officeDocument/2006/relationships/image" Target="../media/image77.png"/><Relationship Id="rId15" Type="http://schemas.openxmlformats.org/officeDocument/2006/relationships/image" Target="../media/image650.png"/><Relationship Id="rId10" Type="http://schemas.openxmlformats.org/officeDocument/2006/relationships/image" Target="../media/image550.png"/><Relationship Id="rId4" Type="http://schemas.openxmlformats.org/officeDocument/2006/relationships/image" Target="../media/image76.png"/><Relationship Id="rId9" Type="http://schemas.openxmlformats.org/officeDocument/2006/relationships/image" Target="../media/image540.png"/><Relationship Id="rId14" Type="http://schemas.openxmlformats.org/officeDocument/2006/relationships/image" Target="../media/image6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731.png"/><Relationship Id="rId3" Type="http://schemas.openxmlformats.org/officeDocument/2006/relationships/image" Target="../media/image75.png"/><Relationship Id="rId7" Type="http://schemas.openxmlformats.org/officeDocument/2006/relationships/image" Target="../media/image84.png"/><Relationship Id="rId12" Type="http://schemas.openxmlformats.org/officeDocument/2006/relationships/image" Target="../media/image711.png"/><Relationship Id="rId17" Type="http://schemas.openxmlformats.org/officeDocument/2006/relationships/image" Target="../media/image77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700.png"/><Relationship Id="rId5" Type="http://schemas.openxmlformats.org/officeDocument/2006/relationships/image" Target="../media/image82.png"/><Relationship Id="rId15" Type="http://schemas.openxmlformats.org/officeDocument/2006/relationships/image" Target="../media/image751.png"/><Relationship Id="rId10" Type="http://schemas.openxmlformats.org/officeDocument/2006/relationships/image" Target="../media/image690.png"/><Relationship Id="rId4" Type="http://schemas.openxmlformats.org/officeDocument/2006/relationships/image" Target="../media/image81.png"/><Relationship Id="rId9" Type="http://schemas.openxmlformats.org/officeDocument/2006/relationships/image" Target="../media/image680.png"/><Relationship Id="rId14" Type="http://schemas.openxmlformats.org/officeDocument/2006/relationships/image" Target="../media/image7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4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21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20.png"/><Relationship Id="rId3" Type="http://schemas.openxmlformats.org/officeDocument/2006/relationships/image" Target="../media/image720.png"/><Relationship Id="rId7" Type="http://schemas.openxmlformats.org/officeDocument/2006/relationships/image" Target="../media/image760.png"/><Relationship Id="rId12" Type="http://schemas.openxmlformats.org/officeDocument/2006/relationships/image" Target="../media/image810.png"/><Relationship Id="rId2" Type="http://schemas.openxmlformats.org/officeDocument/2006/relationships/image" Target="../media/image710.png"/><Relationship Id="rId16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00.png"/><Relationship Id="rId5" Type="http://schemas.openxmlformats.org/officeDocument/2006/relationships/image" Target="../media/image740.png"/><Relationship Id="rId15" Type="http://schemas.openxmlformats.org/officeDocument/2006/relationships/image" Target="../media/image840.png"/><Relationship Id="rId10" Type="http://schemas.openxmlformats.org/officeDocument/2006/relationships/image" Target="../media/image790.png"/><Relationship Id="rId4" Type="http://schemas.openxmlformats.org/officeDocument/2006/relationships/image" Target="../media/image730.png"/><Relationship Id="rId9" Type="http://schemas.openxmlformats.org/officeDocument/2006/relationships/image" Target="../media/image780.png"/><Relationship Id="rId14" Type="http://schemas.openxmlformats.org/officeDocument/2006/relationships/image" Target="../media/image8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Schedulability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3043108" y="5167762"/>
            <a:ext cx="30577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27</a:t>
            </a:r>
            <a:r>
              <a:rPr lang="en-GB" sz="1350" baseline="30000" dirty="0"/>
              <a:t>th</a:t>
            </a:r>
            <a:r>
              <a:rPr lang="en-GB" sz="1350" dirty="0"/>
              <a:t> of August</a:t>
            </a:r>
            <a:r>
              <a:rPr lang="en-150" sz="1350" dirty="0"/>
              <a:t>, 2020</a:t>
            </a:r>
            <a:endParaRPr lang="en-GB" sz="135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5993935" y="3690135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5993935" y="4015996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844798" y="3558460"/>
            <a:ext cx="1921604" cy="628183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68580" tIns="34290" rIns="68580" bIns="3429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sz="1800" dirty="0"/>
                <a:t>Joan Marcè i Igual</a:t>
              </a:r>
              <a:endParaRPr lang="en-GB" sz="1800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4572000" y="3690134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4572000" y="4015995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256624" y="6303252"/>
            <a:ext cx="139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256623" y="6534767"/>
            <a:ext cx="1675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2929667" y="6534767"/>
            <a:ext cx="1675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1200" dirty="0"/>
              <a:t>[4]</a:t>
            </a:r>
            <a:r>
              <a:rPr lang="en-GB" sz="1200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538240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2916936" y="1823086"/>
            <a:ext cx="3310128" cy="766193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Introduced in high-performance computing in 1982</a:t>
            </a:r>
            <a:r>
              <a:rPr lang="en-GB" baseline="30000" dirty="0"/>
              <a:t>[1]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2929667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E8511-C113-4423-8E7E-4C1DADE55401}"/>
              </a:ext>
            </a:extLst>
          </p:cNvPr>
          <p:cNvGrpSpPr/>
          <p:nvPr/>
        </p:nvGrpSpPr>
        <p:grpSpPr>
          <a:xfrm>
            <a:off x="518034" y="3117089"/>
            <a:ext cx="3870274" cy="2528590"/>
            <a:chOff x="908939" y="2594147"/>
            <a:chExt cx="5160365" cy="33714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E025A8-1145-46D9-A00C-1875392961F5}"/>
                </a:ext>
              </a:extLst>
            </p:cNvPr>
            <p:cNvSpPr/>
            <p:nvPr/>
          </p:nvSpPr>
          <p:spPr>
            <a:xfrm>
              <a:off x="908939" y="2594147"/>
              <a:ext cx="5160364" cy="2240670"/>
            </a:xfrm>
            <a:prstGeom prst="roundRect">
              <a:avLst>
                <a:gd name="adj" fmla="val 13402"/>
              </a:avLst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9B6196-EB25-4684-96AE-5C8E99B2A5B7}"/>
                </a:ext>
              </a:extLst>
            </p:cNvPr>
            <p:cNvSpPr/>
            <p:nvPr/>
          </p:nvSpPr>
          <p:spPr>
            <a:xfrm>
              <a:off x="908940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E7E9F-F284-4C25-909D-50A9F23070B4}"/>
                </a:ext>
              </a:extLst>
            </p:cNvPr>
            <p:cNvSpPr txBox="1"/>
            <p:nvPr/>
          </p:nvSpPr>
          <p:spPr>
            <a:xfrm>
              <a:off x="1764486" y="2632742"/>
              <a:ext cx="3449273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Preemptive solutions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6F111-85DB-49E7-B6B0-DF68E439926E}"/>
              </a:ext>
            </a:extLst>
          </p:cNvPr>
          <p:cNvGrpSpPr/>
          <p:nvPr/>
        </p:nvGrpSpPr>
        <p:grpSpPr>
          <a:xfrm>
            <a:off x="734847" y="4627922"/>
            <a:ext cx="3468765" cy="846145"/>
            <a:chOff x="1198024" y="4608591"/>
            <a:chExt cx="4625020" cy="11281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5D5A53-BAFB-43EA-9DE1-344EA3EC4772}"/>
                </a:ext>
              </a:extLst>
            </p:cNvPr>
            <p:cNvSpPr txBox="1"/>
            <p:nvPr/>
          </p:nvSpPr>
          <p:spPr>
            <a:xfrm>
              <a:off x="1307592" y="4608591"/>
              <a:ext cx="2039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Schedulers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B7033BE-976B-4A09-8D73-B4DB84AB3809}"/>
                </a:ext>
              </a:extLst>
            </p:cNvPr>
            <p:cNvSpPr/>
            <p:nvPr/>
          </p:nvSpPr>
          <p:spPr>
            <a:xfrm>
              <a:off x="1198024" y="500649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7C5676-28B8-4157-A80E-5884F14A965E}"/>
              </a:ext>
            </a:extLst>
          </p:cNvPr>
          <p:cNvGrpSpPr/>
          <p:nvPr/>
        </p:nvGrpSpPr>
        <p:grpSpPr>
          <a:xfrm>
            <a:off x="734847" y="3633747"/>
            <a:ext cx="3468765" cy="851066"/>
            <a:chOff x="1198024" y="3388899"/>
            <a:chExt cx="4625020" cy="11347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93035F-1501-4FC0-87D8-E35AED8BA7A4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EFA50FA-7392-4842-A4A4-C41837B7436C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58762-14DA-445C-BDA3-8C6601EB67C2}"/>
              </a:ext>
            </a:extLst>
          </p:cNvPr>
          <p:cNvGrpSpPr/>
          <p:nvPr/>
        </p:nvGrpSpPr>
        <p:grpSpPr>
          <a:xfrm>
            <a:off x="4605120" y="3117089"/>
            <a:ext cx="3870273" cy="2528590"/>
            <a:chOff x="6240542" y="2594147"/>
            <a:chExt cx="5160364" cy="33714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EE71AF-2B54-4170-8C4B-821718DAE9A2}"/>
                </a:ext>
              </a:extLst>
            </p:cNvPr>
            <p:cNvSpPr/>
            <p:nvPr/>
          </p:nvSpPr>
          <p:spPr>
            <a:xfrm>
              <a:off x="6240542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3B4AA2D-7AC7-4255-ABBC-7C1B3EC28F0C}"/>
                </a:ext>
              </a:extLst>
            </p:cNvPr>
            <p:cNvSpPr/>
            <p:nvPr/>
          </p:nvSpPr>
          <p:spPr>
            <a:xfrm>
              <a:off x="6240542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ED164-6AFD-48BF-A217-5816D63E0B64}"/>
                </a:ext>
              </a:extLst>
            </p:cNvPr>
            <p:cNvSpPr txBox="1"/>
            <p:nvPr/>
          </p:nvSpPr>
          <p:spPr>
            <a:xfrm>
              <a:off x="6919115" y="2632742"/>
              <a:ext cx="3803220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Non-preemptive solutions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43D34C-618E-4093-8685-88A24CB9E4CC}"/>
              </a:ext>
            </a:extLst>
          </p:cNvPr>
          <p:cNvSpPr txBox="1"/>
          <p:nvPr/>
        </p:nvSpPr>
        <p:spPr>
          <a:xfrm>
            <a:off x="887411" y="3951001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Job-level fixed-priority</a:t>
            </a:r>
            <a:r>
              <a:rPr lang="en-GB" sz="1500" baseline="30000" dirty="0">
                <a:solidFill>
                  <a:schemeClr val="bg1"/>
                </a:solidFill>
              </a:rPr>
              <a:t>[2]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</a:t>
            </a:r>
            <a:r>
              <a:rPr lang="en-GB" sz="1500" baseline="30000" dirty="0">
                <a:solidFill>
                  <a:schemeClr val="bg1"/>
                </a:solidFill>
              </a:rPr>
              <a:t>[3]</a:t>
            </a:r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CEC79-31DB-4D16-9370-AB5DA2956545}"/>
              </a:ext>
            </a:extLst>
          </p:cNvPr>
          <p:cNvSpPr txBox="1"/>
          <p:nvPr/>
        </p:nvSpPr>
        <p:spPr>
          <a:xfrm>
            <a:off x="839494" y="4955594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Optimal for rigid gang (DP-Fair)</a:t>
            </a:r>
            <a:r>
              <a:rPr lang="en-GB" sz="1500" baseline="30000" dirty="0">
                <a:solidFill>
                  <a:schemeClr val="bg1"/>
                </a:solidFill>
              </a:rPr>
              <a:t>[4]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Moldable gang</a:t>
            </a:r>
            <a:r>
              <a:rPr lang="en-GB" sz="1500" baseline="30000" dirty="0">
                <a:solidFill>
                  <a:schemeClr val="bg1"/>
                </a:solidFill>
              </a:rPr>
              <a:t>[5]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9C4923-3719-46D6-945D-803D5286FB19}"/>
              </a:ext>
            </a:extLst>
          </p:cNvPr>
          <p:cNvGrpSpPr/>
          <p:nvPr/>
        </p:nvGrpSpPr>
        <p:grpSpPr>
          <a:xfrm>
            <a:off x="4805873" y="3636751"/>
            <a:ext cx="3468765" cy="851066"/>
            <a:chOff x="1198024" y="3388899"/>
            <a:chExt cx="4625020" cy="113475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DDE0F2-70B7-4B0E-AF94-E49DDAF4E5B6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F904852-1934-44BE-862B-38877EAFDAAD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4353549-8049-4585-83B6-507C6E3F3D10}"/>
              </a:ext>
            </a:extLst>
          </p:cNvPr>
          <p:cNvSpPr txBox="1"/>
          <p:nvPr/>
        </p:nvSpPr>
        <p:spPr>
          <a:xfrm>
            <a:off x="4888049" y="3976774"/>
            <a:ext cx="3230896" cy="74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 for rigid gang</a:t>
            </a:r>
            <a:r>
              <a:rPr lang="en-GB" sz="1500" baseline="30000" dirty="0">
                <a:solidFill>
                  <a:schemeClr val="bg1"/>
                </a:solidFill>
              </a:rPr>
              <a:t>[6]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D7D1F2-24EA-47B2-AD3B-89CEFDCC7574}"/>
              </a:ext>
            </a:extLst>
          </p:cNvPr>
          <p:cNvSpPr/>
          <p:nvPr/>
        </p:nvSpPr>
        <p:spPr>
          <a:xfrm>
            <a:off x="4538696" y="6524422"/>
            <a:ext cx="18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Dong et al. 2019</a:t>
            </a:r>
          </a:p>
        </p:txBody>
      </p:sp>
    </p:spTree>
    <p:extLst>
      <p:ext uri="{BB962C8B-B14F-4D97-AF65-F5344CB8AC3E}">
        <p14:creationId xmlns:p14="http://schemas.microsoft.com/office/powerpoint/2010/main" val="6485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29" grpId="0"/>
      <p:bldP spid="33" grpId="0" uiExpand="1" build="p"/>
      <p:bldP spid="39" grpId="0" uiExpand="1" build="p"/>
      <p:bldP spid="35" grpId="0" uiExpand="1" build="p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dirty="0"/>
              <a:t>Evaluate the impact of the level of parallelism assigned to a job</a:t>
            </a:r>
          </a:p>
          <a:p>
            <a:pPr marL="385763" indent="-385763">
              <a:spcAft>
                <a:spcPts val="135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Gang schedulability analysis</a:t>
            </a:r>
          </a:p>
          <a:p>
            <a:r>
              <a:rPr lang="en-GB" dirty="0"/>
              <a:t>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557204" lvl="1" indent="-214313"/>
            <a:r>
              <a:rPr lang="en-GB" dirty="0"/>
              <a:t>Search for all possible schedules</a:t>
            </a:r>
          </a:p>
          <a:p>
            <a:pPr marL="557204" lvl="1" indent="-214313"/>
            <a:r>
              <a:rPr lang="en-GB" dirty="0"/>
              <a:t>Aggregate “similar” schedules</a:t>
            </a: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450"/>
              </a:spcAft>
            </a:pPr>
            <a:fld id="{6565F0C3-D9E9-4961-A3A4-87F2116D4289}" type="slidenum">
              <a:rPr lang="en-GB" smtClean="0"/>
              <a:pPr>
                <a:spcAft>
                  <a:spcPts val="45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1832398" y="3377314"/>
            <a:ext cx="5479204" cy="244131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1832398" y="3166387"/>
            <a:ext cx="5479204" cy="337344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244664" cy="379099"/>
              <a:chOff x="1496131" y="2844922"/>
              <a:chExt cx="6244664" cy="3790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1919995" y="3440934"/>
            <a:ext cx="5304011" cy="120968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338277" y="4570185"/>
            <a:ext cx="1900402" cy="1108021"/>
            <a:chOff x="451035" y="4423038"/>
            <a:chExt cx="2533869" cy="147736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edge</a:t>
              </a:r>
              <a:r>
                <a:rPr lang="en-GB" sz="1350" dirty="0"/>
                <a:t> is a different scheduler </a:t>
              </a:r>
              <a:r>
                <a:rPr lang="en-GB" sz="1350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8"/>
              <a:ext cx="1318233" cy="52325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6313868" y="4429538"/>
            <a:ext cx="2645327" cy="507831"/>
            <a:chOff x="8418491" y="4235504"/>
            <a:chExt cx="3527102" cy="677108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node</a:t>
              </a:r>
              <a:r>
                <a:rPr lang="en-GB" sz="1350" dirty="0"/>
                <a:t> is a different </a:t>
              </a:r>
              <a:r>
                <a:rPr lang="en-GB" sz="1350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1" y="4574059"/>
              <a:ext cx="1088840" cy="1528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628649" y="1888530"/>
            <a:ext cx="7886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C3869-A828-48B5-80C5-475ED99D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SAG for gang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1F00E-2431-4D86-8967-185CAD12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Introduce new system state representation</a:t>
            </a:r>
          </a:p>
          <a:p>
            <a:pPr>
              <a:lnSpc>
                <a:spcPct val="200000"/>
              </a:lnSpc>
            </a:pPr>
            <a:r>
              <a:rPr lang="en-GB" dirty="0"/>
              <a:t>Introduce new expansion rules</a:t>
            </a:r>
          </a:p>
          <a:p>
            <a:pPr>
              <a:lnSpc>
                <a:spcPct val="200000"/>
              </a:lnSpc>
            </a:pPr>
            <a:r>
              <a:rPr lang="en-GB" dirty="0"/>
              <a:t>Introduce new merge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B2DB-C9A9-42CE-98EB-445D4BCF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5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08E69F4D-38D1-43CB-B185-3B2B8BBFD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9574" y="3532679"/>
            <a:ext cx="2666546" cy="2291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EDBDB-4EAC-4B11-B2FD-731D95025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system state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580BE-2D59-4B1D-A20F-89BB409C8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6048"/>
            <a:ext cx="3876762" cy="16169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Availabilities of cores</a:t>
            </a:r>
          </a:p>
          <a:p>
            <a:pPr>
              <a:lnSpc>
                <a:spcPct val="120000"/>
              </a:lnSpc>
            </a:pPr>
            <a:r>
              <a:rPr lang="en-GB" dirty="0"/>
              <a:t>Simultaneous groups of cores</a:t>
            </a:r>
          </a:p>
          <a:p>
            <a:pPr>
              <a:lnSpc>
                <a:spcPct val="120000"/>
              </a:lnSpc>
            </a:pPr>
            <a:r>
              <a:rPr lang="en-GB" dirty="0"/>
              <a:t>Set of certainly running jobs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303CD-C9FF-4F10-9891-112D9D68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79682B-980A-4C2B-AC80-B4E274720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103" y="3668051"/>
            <a:ext cx="3169034" cy="2155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5B643A-C50C-44AC-AD9A-3B5940168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103" y="3668051"/>
            <a:ext cx="3169034" cy="2155982"/>
          </a:xfrm>
          <a:prstGeom prst="rect">
            <a:avLst/>
          </a:prstGeom>
        </p:spPr>
      </p:pic>
      <p:grpSp>
        <p:nvGrpSpPr>
          <p:cNvPr id="23" name="avail">
            <a:extLst>
              <a:ext uri="{FF2B5EF4-FFF2-40B4-BE49-F238E27FC236}">
                <a16:creationId xmlns:a16="http://schemas.microsoft.com/office/drawing/2014/main" id="{45C14593-577D-470E-941F-847333AD4932}"/>
              </a:ext>
            </a:extLst>
          </p:cNvPr>
          <p:cNvGrpSpPr/>
          <p:nvPr/>
        </p:nvGrpSpPr>
        <p:grpSpPr>
          <a:xfrm>
            <a:off x="3355595" y="1673855"/>
            <a:ext cx="5226343" cy="338554"/>
            <a:chOff x="3355595" y="1673855"/>
            <a:chExt cx="5226343" cy="33855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605B5A-91E2-486C-A5F0-2704E93A14BA}"/>
                    </a:ext>
                  </a:extLst>
                </p:cNvPr>
                <p:cNvSpPr txBox="1"/>
                <p:nvPr/>
              </p:nvSpPr>
              <p:spPr>
                <a:xfrm>
                  <a:off x="4857226" y="1673855"/>
                  <a:ext cx="37247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/>
                    <a:t>Know how many cores we have at time </a:t>
                  </a:r>
                  <a14:m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GB" sz="1600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605B5A-91E2-486C-A5F0-2704E93A14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226" y="1673855"/>
                  <a:ext cx="3724712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982" t="-5455" b="-236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6499D7F-FC8C-48CF-B8D0-D34D68B58B00}"/>
                </a:ext>
              </a:extLst>
            </p:cNvPr>
            <p:cNvCxnSpPr>
              <a:cxnSpLocks/>
            </p:cNvCxnSpPr>
            <p:nvPr/>
          </p:nvCxnSpPr>
          <p:spPr>
            <a:xfrm>
              <a:off x="3355595" y="1862356"/>
              <a:ext cx="147646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simultaneous">
            <a:extLst>
              <a:ext uri="{FF2B5EF4-FFF2-40B4-BE49-F238E27FC236}">
                <a16:creationId xmlns:a16="http://schemas.microsoft.com/office/drawing/2014/main" id="{5EFC5572-5935-43B9-871E-47DB90C78258}"/>
              </a:ext>
            </a:extLst>
          </p:cNvPr>
          <p:cNvGrpSpPr/>
          <p:nvPr/>
        </p:nvGrpSpPr>
        <p:grpSpPr>
          <a:xfrm>
            <a:off x="4135772" y="2165419"/>
            <a:ext cx="4379578" cy="338554"/>
            <a:chOff x="4135772" y="2165419"/>
            <a:chExt cx="4379578" cy="338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B5158F-FFBB-4464-9282-D698756F1A1D}"/>
                </a:ext>
              </a:extLst>
            </p:cNvPr>
            <p:cNvSpPr txBox="1"/>
            <p:nvPr/>
          </p:nvSpPr>
          <p:spPr>
            <a:xfrm>
              <a:off x="4857225" y="2165419"/>
              <a:ext cx="36581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Multiple cores released simultaneously 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DF2194A-D4D9-4709-95EA-38B09A862B2F}"/>
                </a:ext>
              </a:extLst>
            </p:cNvPr>
            <p:cNvCxnSpPr>
              <a:cxnSpLocks/>
            </p:cNvCxnSpPr>
            <p:nvPr/>
          </p:nvCxnSpPr>
          <p:spPr>
            <a:xfrm>
              <a:off x="4135772" y="2340528"/>
              <a:ext cx="72145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certainly">
            <a:extLst>
              <a:ext uri="{FF2B5EF4-FFF2-40B4-BE49-F238E27FC236}">
                <a16:creationId xmlns:a16="http://schemas.microsoft.com/office/drawing/2014/main" id="{D8505B67-034A-42F4-93D5-E3E22DB28337}"/>
              </a:ext>
            </a:extLst>
          </p:cNvPr>
          <p:cNvGrpSpPr/>
          <p:nvPr/>
        </p:nvGrpSpPr>
        <p:grpSpPr>
          <a:xfrm>
            <a:off x="4060271" y="2644258"/>
            <a:ext cx="5008226" cy="338554"/>
            <a:chOff x="4060271" y="2644258"/>
            <a:chExt cx="5008226" cy="338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7C6C82-368D-4206-B470-A92CA39806FD}"/>
                </a:ext>
              </a:extLst>
            </p:cNvPr>
            <p:cNvSpPr txBox="1"/>
            <p:nvPr/>
          </p:nvSpPr>
          <p:spPr>
            <a:xfrm>
              <a:off x="4857224" y="2644258"/>
              <a:ext cx="42112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Jobs waiting for their predecessors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3E07D6C-8BBB-4942-977F-2D07C92910D9}"/>
                </a:ext>
              </a:extLst>
            </p:cNvPr>
            <p:cNvCxnSpPr>
              <a:cxnSpLocks/>
            </p:cNvCxnSpPr>
            <p:nvPr/>
          </p:nvCxnSpPr>
          <p:spPr>
            <a:xfrm>
              <a:off x="4060271" y="2827090"/>
              <a:ext cx="79695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A^max_3">
            <a:extLst>
              <a:ext uri="{FF2B5EF4-FFF2-40B4-BE49-F238E27FC236}">
                <a16:creationId xmlns:a16="http://schemas.microsoft.com/office/drawing/2014/main" id="{6C543DB7-C0D7-4645-9D9C-1B7AEF944CB9}"/>
              </a:ext>
            </a:extLst>
          </p:cNvPr>
          <p:cNvGrpSpPr/>
          <p:nvPr/>
        </p:nvGrpSpPr>
        <p:grpSpPr>
          <a:xfrm>
            <a:off x="3437793" y="3427315"/>
            <a:ext cx="2353178" cy="1258985"/>
            <a:chOff x="3437793" y="3427315"/>
            <a:chExt cx="2353178" cy="125898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898EB1-DD69-4911-A191-D84C90BA06CA}"/>
                </a:ext>
              </a:extLst>
            </p:cNvPr>
            <p:cNvSpPr txBox="1"/>
            <p:nvPr/>
          </p:nvSpPr>
          <p:spPr>
            <a:xfrm>
              <a:off x="3513763" y="3427315"/>
              <a:ext cx="227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Time at which 3 cores are </a:t>
              </a:r>
              <a:r>
                <a:rPr lang="en-GB" sz="1600" b="1" dirty="0"/>
                <a:t>certainly</a:t>
              </a:r>
              <a:r>
                <a:rPr lang="en-GB" sz="1600" dirty="0"/>
                <a:t> available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5445FF8-FC0E-4578-92EA-A388B93E3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7793" y="4027665"/>
              <a:ext cx="927720" cy="658635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A^min_3">
            <a:extLst>
              <a:ext uri="{FF2B5EF4-FFF2-40B4-BE49-F238E27FC236}">
                <a16:creationId xmlns:a16="http://schemas.microsoft.com/office/drawing/2014/main" id="{4FA095AD-977E-42D5-9098-0D9C432D0102}"/>
              </a:ext>
            </a:extLst>
          </p:cNvPr>
          <p:cNvGrpSpPr/>
          <p:nvPr/>
        </p:nvGrpSpPr>
        <p:grpSpPr>
          <a:xfrm>
            <a:off x="628650" y="3136612"/>
            <a:ext cx="2277208" cy="1549688"/>
            <a:chOff x="628650" y="3136612"/>
            <a:chExt cx="2277208" cy="15496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EA5A04-73E8-40A6-90AE-0691107FFBE3}"/>
                </a:ext>
              </a:extLst>
            </p:cNvPr>
            <p:cNvSpPr txBox="1"/>
            <p:nvPr/>
          </p:nvSpPr>
          <p:spPr>
            <a:xfrm>
              <a:off x="628650" y="3136612"/>
              <a:ext cx="227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Time at which 3 cores are </a:t>
              </a:r>
              <a:r>
                <a:rPr lang="en-GB" sz="1600" b="1" dirty="0"/>
                <a:t>possibly</a:t>
              </a:r>
              <a:r>
                <a:rPr lang="en-GB" sz="1600" dirty="0"/>
                <a:t> available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48C621-2E38-4539-982E-54BC490AFD1C}"/>
                </a:ext>
              </a:extLst>
            </p:cNvPr>
            <p:cNvCxnSpPr>
              <a:cxnSpLocks/>
            </p:cNvCxnSpPr>
            <p:nvPr/>
          </p:nvCxnSpPr>
          <p:spPr>
            <a:xfrm>
              <a:off x="1850459" y="3719702"/>
              <a:ext cx="778570" cy="966598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A^max_3">
            <a:extLst>
              <a:ext uri="{FF2B5EF4-FFF2-40B4-BE49-F238E27FC236}">
                <a16:creationId xmlns:a16="http://schemas.microsoft.com/office/drawing/2014/main" id="{777CC4D3-1D33-4B3C-B7C4-64EBE15157E0}"/>
              </a:ext>
            </a:extLst>
          </p:cNvPr>
          <p:cNvGrpSpPr/>
          <p:nvPr/>
        </p:nvGrpSpPr>
        <p:grpSpPr>
          <a:xfrm>
            <a:off x="6457951" y="3602422"/>
            <a:ext cx="2353178" cy="1258985"/>
            <a:chOff x="3437793" y="3427315"/>
            <a:chExt cx="2353178" cy="125898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1B61F0-B2DB-4B26-84FC-3786C7D74A65}"/>
                </a:ext>
              </a:extLst>
            </p:cNvPr>
            <p:cNvSpPr txBox="1"/>
            <p:nvPr/>
          </p:nvSpPr>
          <p:spPr>
            <a:xfrm>
              <a:off x="3513763" y="3427315"/>
              <a:ext cx="227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Releases all cores simultaneously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F492348-F5C5-427C-B6A6-443FB280F1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7793" y="4027665"/>
              <a:ext cx="927720" cy="658635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571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ag_single_0">
            <a:extLst>
              <a:ext uri="{FF2B5EF4-FFF2-40B4-BE49-F238E27FC236}">
                <a16:creationId xmlns:a16="http://schemas.microsoft.com/office/drawing/2014/main" id="{170E2692-73AF-430B-9081-6C0057C48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113" y="3011622"/>
            <a:ext cx="2275026" cy="3129604"/>
          </a:xfrm>
          <a:prstGeom prst="rect">
            <a:avLst/>
          </a:prstGeom>
        </p:spPr>
      </p:pic>
      <p:pic>
        <p:nvPicPr>
          <p:cNvPr id="8" name="sag_single_1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113" y="3011620"/>
            <a:ext cx="2275026" cy="3129606"/>
          </a:xfrm>
          <a:prstGeom prst="rect">
            <a:avLst/>
          </a:prstGeom>
        </p:spPr>
      </p:pic>
      <p:pic>
        <p:nvPicPr>
          <p:cNvPr id="10" name="sag_single_2">
            <a:extLst>
              <a:ext uri="{FF2B5EF4-FFF2-40B4-BE49-F238E27FC236}">
                <a16:creationId xmlns:a16="http://schemas.microsoft.com/office/drawing/2014/main" id="{1B8CFADA-4273-4501-AA99-214EEFB67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113" y="3011622"/>
            <a:ext cx="2275026" cy="3129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dispatchable job</a:t>
            </a:r>
          </a:p>
          <a:p>
            <a:r>
              <a:rPr lang="en-GB" dirty="0"/>
              <a:t>Now a state is created for every job and possible number of cores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sag_cores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282" y="3000253"/>
            <a:ext cx="2275026" cy="314557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3824224" y="4547242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tate">
            <a:extLst>
              <a:ext uri="{FF2B5EF4-FFF2-40B4-BE49-F238E27FC236}">
                <a16:creationId xmlns:a16="http://schemas.microsoft.com/office/drawing/2014/main" id="{185B770F-49E3-4B29-B072-A9DDB36FD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3203" y="3623125"/>
            <a:ext cx="2855842" cy="2517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258876"/>
            <a:ext cx="4949531" cy="26047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Exploring more states is</a:t>
            </a:r>
          </a:p>
          <a:p>
            <a:pPr marL="267891" lvl="1" indent="-133350">
              <a:lnSpc>
                <a:spcPct val="10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00B050"/>
                </a:solidFill>
              </a:rPr>
              <a:t>👍 </a:t>
            </a:r>
            <a:r>
              <a:rPr lang="en-GB" dirty="0">
                <a:solidFill>
                  <a:srgbClr val="C00000"/>
                </a:solidFill>
              </a:rPr>
              <a:t>Sound</a:t>
            </a:r>
            <a:r>
              <a:rPr lang="en-GB" dirty="0"/>
              <a:t> </a:t>
            </a:r>
            <a:r>
              <a:rPr lang="en-GB" sz="1600" dirty="0"/>
              <a:t>(does not accept unschedulable task sets)</a:t>
            </a:r>
            <a:endParaRPr lang="en-GB" dirty="0"/>
          </a:p>
          <a:p>
            <a:pPr marL="267891" lvl="1" indent="-170260">
              <a:lnSpc>
                <a:spcPct val="10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FF0000"/>
                </a:solidFill>
              </a:rPr>
              <a:t>👎 </a:t>
            </a:r>
            <a:r>
              <a:rPr lang="en-GB" dirty="0">
                <a:solidFill>
                  <a:srgbClr val="C00000"/>
                </a:solidFill>
              </a:rPr>
              <a:t>Slower</a:t>
            </a:r>
            <a:r>
              <a:rPr lang="en-GB" dirty="0"/>
              <a:t> and more </a:t>
            </a:r>
            <a:r>
              <a:rPr lang="en-GB" dirty="0">
                <a:solidFill>
                  <a:srgbClr val="C00000"/>
                </a:solidFill>
              </a:rPr>
              <a:t>pessimistic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Purge states by checking that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Enough cores available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More cores </a:t>
            </a:r>
            <a:r>
              <a:rPr lang="en-GB" b="1" dirty="0"/>
              <a:t>not</a:t>
            </a:r>
            <a:r>
              <a:rPr lang="en-GB" dirty="0"/>
              <a:t> available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Precedence constraints are respected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97B142-8724-4CA8-A4BF-46BC2C48C7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9174" y="2239666"/>
            <a:ext cx="2224521" cy="30757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9FB30F-DF09-45AF-B649-B0B32E40BBCA}"/>
              </a:ext>
            </a:extLst>
          </p:cNvPr>
          <p:cNvGrpSpPr/>
          <p:nvPr/>
        </p:nvGrpSpPr>
        <p:grpSpPr>
          <a:xfrm>
            <a:off x="7417583" y="3940082"/>
            <a:ext cx="477749" cy="329086"/>
            <a:chOff x="7858687" y="2194448"/>
            <a:chExt cx="477749" cy="32908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2C5D4C-95D1-4046-BF5E-259878CB34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8687" y="219444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BD422A-2AB3-4E1D-A9B4-EFA4DC42F07B}"/>
                </a:ext>
              </a:extLst>
            </p:cNvPr>
            <p:cNvCxnSpPr>
              <a:cxnSpLocks/>
            </p:cNvCxnSpPr>
            <p:nvPr/>
          </p:nvCxnSpPr>
          <p:spPr>
            <a:xfrm>
              <a:off x="7858687" y="219444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59E2A8-FE29-4E86-86E6-69A61F81098A}"/>
              </a:ext>
            </a:extLst>
          </p:cNvPr>
          <p:cNvGrpSpPr/>
          <p:nvPr/>
        </p:nvGrpSpPr>
        <p:grpSpPr>
          <a:xfrm>
            <a:off x="7465732" y="2942001"/>
            <a:ext cx="477749" cy="329086"/>
            <a:chOff x="7858687" y="2712450"/>
            <a:chExt cx="477749" cy="32908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7326E7-6423-4D00-988A-C9EDD824F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8687" y="2712450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1F7992-571A-4261-846E-D33A13A3FCED}"/>
                </a:ext>
              </a:extLst>
            </p:cNvPr>
            <p:cNvCxnSpPr>
              <a:cxnSpLocks/>
            </p:cNvCxnSpPr>
            <p:nvPr/>
          </p:nvCxnSpPr>
          <p:spPr>
            <a:xfrm>
              <a:off x="7858687" y="2712450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3CD963-85D9-4B3D-B5A4-C2691D7B2429}"/>
              </a:ext>
            </a:extLst>
          </p:cNvPr>
          <p:cNvGrpSpPr/>
          <p:nvPr/>
        </p:nvGrpSpPr>
        <p:grpSpPr>
          <a:xfrm>
            <a:off x="7417582" y="4419594"/>
            <a:ext cx="477749" cy="329086"/>
            <a:chOff x="7858687" y="4309413"/>
            <a:chExt cx="477749" cy="32908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1CEA49-8F11-47F9-9E47-9AA825AE1D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8687" y="430941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3C7EE0-EB4D-45CC-A5F3-013DD7C23F11}"/>
                </a:ext>
              </a:extLst>
            </p:cNvPr>
            <p:cNvCxnSpPr>
              <a:cxnSpLocks/>
            </p:cNvCxnSpPr>
            <p:nvPr/>
          </p:nvCxnSpPr>
          <p:spPr>
            <a:xfrm>
              <a:off x="7858687" y="430941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03F6EF-C737-4A16-B8F2-180D003A193A}"/>
              </a:ext>
            </a:extLst>
          </p:cNvPr>
          <p:cNvGrpSpPr/>
          <p:nvPr/>
        </p:nvGrpSpPr>
        <p:grpSpPr>
          <a:xfrm>
            <a:off x="4259046" y="5671764"/>
            <a:ext cx="3289484" cy="369332"/>
            <a:chOff x="4259046" y="5671764"/>
            <a:chExt cx="3289484" cy="369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D08A5C2-00A8-4DA4-BA66-0C57229322DA}"/>
                    </a:ext>
                  </a:extLst>
                </p:cNvPr>
                <p:cNvSpPr txBox="1"/>
                <p:nvPr/>
              </p:nvSpPr>
              <p:spPr>
                <a:xfrm>
                  <a:off x="5165815" y="5671764"/>
                  <a:ext cx="23827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GB" dirty="0"/>
                    <a:t> is predecessor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GB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D08A5C2-00A8-4DA4-BA66-0C5722932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5815" y="5671764"/>
                  <a:ext cx="238271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512" t="-8197" b="-245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A29A5A5-A956-461C-81A2-48BFDA592455}"/>
                </a:ext>
              </a:extLst>
            </p:cNvPr>
            <p:cNvCxnSpPr>
              <a:stCxn id="10" idx="1"/>
            </p:cNvCxnSpPr>
            <p:nvPr/>
          </p:nvCxnSpPr>
          <p:spPr>
            <a:xfrm flipH="1">
              <a:off x="4259046" y="5856430"/>
              <a:ext cx="90676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BFE69AB-40A9-4C49-AB83-FE2341E1E59D}"/>
              </a:ext>
            </a:extLst>
          </p:cNvPr>
          <p:cNvGrpSpPr/>
          <p:nvPr/>
        </p:nvGrpSpPr>
        <p:grpSpPr>
          <a:xfrm>
            <a:off x="3938954" y="4006237"/>
            <a:ext cx="916185" cy="1018195"/>
            <a:chOff x="3938954" y="4006238"/>
            <a:chExt cx="916185" cy="9607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08F505-530A-4B5E-A746-CADED54361D2}"/>
                </a:ext>
              </a:extLst>
            </p:cNvPr>
            <p:cNvSpPr txBox="1"/>
            <p:nvPr/>
          </p:nvSpPr>
          <p:spPr>
            <a:xfrm>
              <a:off x="4301224" y="4309413"/>
              <a:ext cx="553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BE668DAE-FEAC-44B7-B6C5-700CA034D47A}"/>
                </a:ext>
              </a:extLst>
            </p:cNvPr>
            <p:cNvSpPr/>
            <p:nvPr/>
          </p:nvSpPr>
          <p:spPr>
            <a:xfrm>
              <a:off x="3938954" y="4006238"/>
              <a:ext cx="320092" cy="960710"/>
            </a:xfrm>
            <a:prstGeom prst="rightBrace">
              <a:avLst>
                <a:gd name="adj1" fmla="val 5502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4D3FAB6-56B4-4513-A6B7-58A378B122A3}"/>
              </a:ext>
            </a:extLst>
          </p:cNvPr>
          <p:cNvGrpSpPr/>
          <p:nvPr/>
        </p:nvGrpSpPr>
        <p:grpSpPr>
          <a:xfrm>
            <a:off x="3938954" y="5024438"/>
            <a:ext cx="924975" cy="311866"/>
            <a:chOff x="3938954" y="4966972"/>
            <a:chExt cx="924975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7AF429-1B87-4199-BFD5-734A9C3B59A0}"/>
                </a:ext>
              </a:extLst>
            </p:cNvPr>
            <p:cNvSpPr txBox="1"/>
            <p:nvPr/>
          </p:nvSpPr>
          <p:spPr>
            <a:xfrm>
              <a:off x="4310014" y="4966972"/>
              <a:ext cx="553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A32FF948-399A-465C-ACEF-4F6FB2D2FD0A}"/>
                </a:ext>
              </a:extLst>
            </p:cNvPr>
            <p:cNvSpPr/>
            <p:nvPr/>
          </p:nvSpPr>
          <p:spPr>
            <a:xfrm>
              <a:off x="3938954" y="5006971"/>
              <a:ext cx="320092" cy="315203"/>
            </a:xfrm>
            <a:prstGeom prst="rightBrace">
              <a:avLst>
                <a:gd name="adj1" fmla="val 13843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81EFDB-E9DA-489A-BE9C-915B5C7CEAE7}"/>
              </a:ext>
            </a:extLst>
          </p:cNvPr>
          <p:cNvCxnSpPr>
            <a:cxnSpLocks/>
          </p:cNvCxnSpPr>
          <p:nvPr/>
        </p:nvCxnSpPr>
        <p:spPr>
          <a:xfrm flipH="1">
            <a:off x="3582697" y="5240215"/>
            <a:ext cx="896815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52C371E9-C0BC-4604-A077-2B1A31657547}"/>
              </a:ext>
            </a:extLst>
          </p:cNvPr>
          <p:cNvSpPr/>
          <p:nvPr/>
        </p:nvSpPr>
        <p:spPr>
          <a:xfrm>
            <a:off x="7269144" y="3777537"/>
            <a:ext cx="813782" cy="599059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120BD72-82B4-4F5E-A839-B2B4FAC4CA1C}"/>
              </a:ext>
            </a:extLst>
          </p:cNvPr>
          <p:cNvCxnSpPr>
            <a:cxnSpLocks/>
          </p:cNvCxnSpPr>
          <p:nvPr/>
        </p:nvCxnSpPr>
        <p:spPr>
          <a:xfrm flipH="1">
            <a:off x="7406640" y="5867583"/>
            <a:ext cx="76962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BDC144-D5CC-4128-9C8A-1193EC255B8F}"/>
                  </a:ext>
                </a:extLst>
              </p:cNvPr>
              <p:cNvSpPr txBox="1"/>
              <p:nvPr/>
            </p:nvSpPr>
            <p:spPr>
              <a:xfrm>
                <a:off x="5214290" y="5302432"/>
                <a:ext cx="2371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higher priority</a:t>
                </a: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BDC144-D5CC-4128-9C8A-1193EC255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290" y="5302432"/>
                <a:ext cx="2371516" cy="369332"/>
              </a:xfrm>
              <a:prstGeom prst="rect">
                <a:avLst/>
              </a:prstGeom>
              <a:blipFill>
                <a:blip r:embed="rId5"/>
                <a:stretch>
                  <a:fillRect l="-514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E1294F15-FA47-4B39-9E65-7C43A7F58C1A}"/>
              </a:ext>
            </a:extLst>
          </p:cNvPr>
          <p:cNvGrpSpPr/>
          <p:nvPr/>
        </p:nvGrpSpPr>
        <p:grpSpPr>
          <a:xfrm>
            <a:off x="2895600" y="3841695"/>
            <a:ext cx="88107" cy="1657405"/>
            <a:chOff x="2895600" y="3841695"/>
            <a:chExt cx="88107" cy="1657405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9D93AD6-C93B-4EF1-BC8D-EAFE47281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5600" y="3841696"/>
              <a:ext cx="0" cy="1657404"/>
            </a:xfrm>
            <a:prstGeom prst="line">
              <a:avLst/>
            </a:prstGeom>
            <a:ln w="2857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043FB9-8D95-4064-B2ED-2E6D20B8BB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3841695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E94CA82-66AB-46A7-8623-31805FBE5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5498251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F3F63F8-FF5E-4B15-AFB5-1616D949EE02}"/>
              </a:ext>
            </a:extLst>
          </p:cNvPr>
          <p:cNvGrpSpPr/>
          <p:nvPr/>
        </p:nvGrpSpPr>
        <p:grpSpPr>
          <a:xfrm>
            <a:off x="3264693" y="3841639"/>
            <a:ext cx="88107" cy="1658993"/>
            <a:chOff x="3264693" y="3841639"/>
            <a:chExt cx="88107" cy="1658993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A07A6F1-6B14-4F0F-BD7C-D4454F763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2800" y="3841696"/>
              <a:ext cx="0" cy="1657404"/>
            </a:xfrm>
            <a:prstGeom prst="line">
              <a:avLst/>
            </a:prstGeom>
            <a:ln w="28575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9C4041D-0829-4356-A1B7-8C045E09B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4693" y="5500632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B791004-522B-43D8-BDC9-703FB22B63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4693" y="3841639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DD0E0C4D-C119-4B66-B877-CEAB04F576F3}"/>
              </a:ext>
            </a:extLst>
          </p:cNvPr>
          <p:cNvSpPr txBox="1"/>
          <p:nvPr/>
        </p:nvSpPr>
        <p:spPr>
          <a:xfrm>
            <a:off x="593296" y="2695432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F2D71E1-255A-45A7-B91D-A9A3E2FBB1A2}"/>
              </a:ext>
            </a:extLst>
          </p:cNvPr>
          <p:cNvSpPr txBox="1"/>
          <p:nvPr/>
        </p:nvSpPr>
        <p:spPr>
          <a:xfrm>
            <a:off x="593296" y="3041536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831416E-AB37-4308-8F30-1C90684D9598}"/>
              </a:ext>
            </a:extLst>
          </p:cNvPr>
          <p:cNvSpPr txBox="1"/>
          <p:nvPr/>
        </p:nvSpPr>
        <p:spPr>
          <a:xfrm>
            <a:off x="587656" y="3348441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✔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33AD00C-7761-41C7-920A-6B1DA6114990}"/>
              </a:ext>
            </a:extLst>
          </p:cNvPr>
          <p:cNvCxnSpPr>
            <a:cxnSpLocks/>
          </p:cNvCxnSpPr>
          <p:nvPr/>
        </p:nvCxnSpPr>
        <p:spPr>
          <a:xfrm flipH="1">
            <a:off x="7406640" y="5498251"/>
            <a:ext cx="76962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E5D97D3-A579-4D78-8219-0598E894DFB8}"/>
              </a:ext>
            </a:extLst>
          </p:cNvPr>
          <p:cNvGrpSpPr/>
          <p:nvPr/>
        </p:nvGrpSpPr>
        <p:grpSpPr>
          <a:xfrm>
            <a:off x="5392737" y="1265791"/>
            <a:ext cx="3473070" cy="1018195"/>
            <a:chOff x="5392737" y="1265791"/>
            <a:chExt cx="3473070" cy="1018195"/>
          </a:xfrm>
        </p:grpSpPr>
        <p:sp>
          <p:nvSpPr>
            <p:cNvPr id="114" name="Right Brace 113">
              <a:extLst>
                <a:ext uri="{FF2B5EF4-FFF2-40B4-BE49-F238E27FC236}">
                  <a16:creationId xmlns:a16="http://schemas.microsoft.com/office/drawing/2014/main" id="{15C2FAEB-AB57-48EB-A1F4-70FFFF12F376}"/>
                </a:ext>
              </a:extLst>
            </p:cNvPr>
            <p:cNvSpPr/>
            <p:nvPr/>
          </p:nvSpPr>
          <p:spPr>
            <a:xfrm>
              <a:off x="5392737" y="1265791"/>
              <a:ext cx="320092" cy="1018195"/>
            </a:xfrm>
            <a:prstGeom prst="rightBrace">
              <a:avLst>
                <a:gd name="adj1" fmla="val 5502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4AE9C452-2EE7-4DE2-B233-1E97B911D51C}"/>
                </a:ext>
              </a:extLst>
            </p:cNvPr>
            <p:cNvSpPr/>
            <p:nvPr/>
          </p:nvSpPr>
          <p:spPr>
            <a:xfrm>
              <a:off x="5947472" y="1304609"/>
              <a:ext cx="2918335" cy="889271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Try to minimize number of states that represent an impossible scenario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0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48148E-6 L 0.0243 1.48148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9" grpId="0" animBg="1"/>
      <p:bldP spid="49" grpId="1" animBg="1"/>
      <p:bldP spid="58" grpId="0"/>
      <p:bldP spid="95" grpId="0"/>
      <p:bldP spid="96" grpId="0"/>
      <p:bldP spid="9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674FC0-1EF2-48AB-B2A3-824DB39C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merge rules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66E3D1-F748-4CA1-9AD2-51781D560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0478"/>
            <a:ext cx="7886700" cy="1383373"/>
          </a:xfrm>
        </p:spPr>
        <p:txBody>
          <a:bodyPr/>
          <a:lstStyle/>
          <a:p>
            <a:r>
              <a:rPr lang="en-GB" dirty="0"/>
              <a:t>We have to merge</a:t>
            </a:r>
          </a:p>
          <a:p>
            <a:pPr lvl="1"/>
            <a:r>
              <a:rPr lang="en-GB" dirty="0"/>
              <a:t>Availability times</a:t>
            </a:r>
          </a:p>
          <a:p>
            <a:pPr lvl="1"/>
            <a:r>
              <a:rPr lang="en-GB" dirty="0"/>
              <a:t>Groups of cores</a:t>
            </a:r>
          </a:p>
          <a:p>
            <a:pPr lvl="1"/>
            <a:r>
              <a:rPr lang="en-GB" dirty="0"/>
              <a:t>Set of certainly running jobs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C2453-88FF-4B76-B6C7-8F2F3611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7B37EB-DC3D-4FBA-A8B2-BCFD8C606CDF}"/>
              </a:ext>
            </a:extLst>
          </p:cNvPr>
          <p:cNvGrpSpPr/>
          <p:nvPr/>
        </p:nvGrpSpPr>
        <p:grpSpPr>
          <a:xfrm>
            <a:off x="2892425" y="1891492"/>
            <a:ext cx="4041775" cy="369332"/>
            <a:chOff x="2473325" y="1891492"/>
            <a:chExt cx="4041775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B2FF27-7BD0-4903-AA1E-BC6218A709F5}"/>
                </a:ext>
              </a:extLst>
            </p:cNvPr>
            <p:cNvCxnSpPr>
              <a:cxnSpLocks/>
            </p:cNvCxnSpPr>
            <p:nvPr/>
          </p:nvCxnSpPr>
          <p:spPr>
            <a:xfrm>
              <a:off x="2473325" y="2095500"/>
              <a:ext cx="15271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89B8FB-6EDB-4C6F-B5FD-2D03F3768AA3}"/>
                </a:ext>
              </a:extLst>
            </p:cNvPr>
            <p:cNvSpPr txBox="1"/>
            <p:nvPr/>
          </p:nvSpPr>
          <p:spPr>
            <a:xfrm>
              <a:off x="4000500" y="1891492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Extend the intervals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2B59F8-710C-4F0E-900E-748651CB5B8E}"/>
              </a:ext>
            </a:extLst>
          </p:cNvPr>
          <p:cNvGrpSpPr/>
          <p:nvPr/>
        </p:nvGrpSpPr>
        <p:grpSpPr>
          <a:xfrm>
            <a:off x="2781300" y="2187522"/>
            <a:ext cx="5120640" cy="369332"/>
            <a:chOff x="2362200" y="2187522"/>
            <a:chExt cx="5120640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A453B1-6B7B-4777-AD90-C1C5E155CA14}"/>
                </a:ext>
              </a:extLst>
            </p:cNvPr>
            <p:cNvSpPr txBox="1"/>
            <p:nvPr/>
          </p:nvSpPr>
          <p:spPr>
            <a:xfrm>
              <a:off x="4000500" y="2187522"/>
              <a:ext cx="34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Break the groups into same size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C38B87-BB3E-41D4-A4D8-236682D22E38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2385060"/>
              <a:ext cx="16383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A6E86BE-8BD2-46BC-9DC9-A796A00990B4}"/>
              </a:ext>
            </a:extLst>
          </p:cNvPr>
          <p:cNvGrpSpPr/>
          <p:nvPr/>
        </p:nvGrpSpPr>
        <p:grpSpPr>
          <a:xfrm>
            <a:off x="6169793" y="3816096"/>
            <a:ext cx="2749922" cy="2189722"/>
            <a:chOff x="6169793" y="3481991"/>
            <a:chExt cx="2749922" cy="2189722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39899CA-25B3-4032-B286-F26E407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9793" y="3481991"/>
              <a:ext cx="2749922" cy="187084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5574F1-AEC9-4626-A8FD-E76C5B8CED3F}"/>
                </a:ext>
              </a:extLst>
            </p:cNvPr>
            <p:cNvSpPr txBox="1"/>
            <p:nvPr/>
          </p:nvSpPr>
          <p:spPr>
            <a:xfrm>
              <a:off x="7061177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Merged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7816C778-865E-42F8-887B-4A05DA43A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3F8CC8-D206-43D6-A184-159BA56AF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112CB9-957F-455C-9D33-214E34C06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3F0CEA2-0B92-4338-A59F-C6695D954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610250-26E6-449A-B760-A301ABD917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6" cy="186985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5740FF-A1D1-4370-9EF8-22912F01ECB9}"/>
              </a:ext>
            </a:extLst>
          </p:cNvPr>
          <p:cNvGrpSpPr/>
          <p:nvPr/>
        </p:nvGrpSpPr>
        <p:grpSpPr>
          <a:xfrm>
            <a:off x="3883025" y="2505827"/>
            <a:ext cx="5207635" cy="369332"/>
            <a:chOff x="3463925" y="2505827"/>
            <a:chExt cx="5207635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642504-915A-4810-AF86-3C69BAC5E204}"/>
                </a:ext>
              </a:extLst>
            </p:cNvPr>
            <p:cNvSpPr txBox="1"/>
            <p:nvPr/>
          </p:nvSpPr>
          <p:spPr>
            <a:xfrm>
              <a:off x="4000500" y="2505827"/>
              <a:ext cx="467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Keep only jobs running in both states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B11C4C-7D09-42A9-8555-B6F83FF49C87}"/>
                </a:ext>
              </a:extLst>
            </p:cNvPr>
            <p:cNvCxnSpPr>
              <a:cxnSpLocks/>
            </p:cNvCxnSpPr>
            <p:nvPr/>
          </p:nvCxnSpPr>
          <p:spPr>
            <a:xfrm>
              <a:off x="3463925" y="2697480"/>
              <a:ext cx="5365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BA63ED9-53AB-459A-B891-44F7AE14C147}"/>
              </a:ext>
            </a:extLst>
          </p:cNvPr>
          <p:cNvGrpSpPr/>
          <p:nvPr/>
        </p:nvGrpSpPr>
        <p:grpSpPr>
          <a:xfrm>
            <a:off x="224285" y="3816590"/>
            <a:ext cx="2748468" cy="2189228"/>
            <a:chOff x="224285" y="3482485"/>
            <a:chExt cx="2748468" cy="218922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46AE08-9474-4D30-BD05-5702A53FB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4285" y="3482485"/>
              <a:ext cx="2748468" cy="186985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D2FB91-E14B-4D4C-B47B-857CA6601BE6}"/>
                </a:ext>
              </a:extLst>
            </p:cNvPr>
            <p:cNvSpPr txBox="1"/>
            <p:nvPr/>
          </p:nvSpPr>
          <p:spPr>
            <a:xfrm>
              <a:off x="1114942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 A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3ADDAF-3FD0-47EE-B9E8-E20797752470}"/>
              </a:ext>
            </a:extLst>
          </p:cNvPr>
          <p:cNvGrpSpPr/>
          <p:nvPr/>
        </p:nvGrpSpPr>
        <p:grpSpPr>
          <a:xfrm>
            <a:off x="3197766" y="3816590"/>
            <a:ext cx="2748468" cy="2189228"/>
            <a:chOff x="3197766" y="3482485"/>
            <a:chExt cx="2748468" cy="218922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8C2048E-680C-4CA0-B76B-090E0C15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97766" y="3482485"/>
              <a:ext cx="2748468" cy="186985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3C7ED9D-1F54-424F-B0C9-747633D206AD}"/>
                </a:ext>
              </a:extLst>
            </p:cNvPr>
            <p:cNvSpPr txBox="1"/>
            <p:nvPr/>
          </p:nvSpPr>
          <p:spPr>
            <a:xfrm>
              <a:off x="4088423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 B</a:t>
              </a: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1734292-1C81-410A-96BA-B8B0FF21ACCE}"/>
              </a:ext>
            </a:extLst>
          </p:cNvPr>
          <p:cNvSpPr/>
          <p:nvPr/>
        </p:nvSpPr>
        <p:spPr>
          <a:xfrm>
            <a:off x="767132" y="5214080"/>
            <a:ext cx="4785943" cy="34290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AADBA9-BAEE-446E-AF8E-F17677FCEBB1}"/>
              </a:ext>
            </a:extLst>
          </p:cNvPr>
          <p:cNvGrpSpPr/>
          <p:nvPr/>
        </p:nvGrpSpPr>
        <p:grpSpPr>
          <a:xfrm>
            <a:off x="984738" y="4862143"/>
            <a:ext cx="4422531" cy="351937"/>
            <a:chOff x="984738" y="4528038"/>
            <a:chExt cx="4422531" cy="35193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B8CF4D-09F6-4342-916E-07BAF803C50F}"/>
                </a:ext>
              </a:extLst>
            </p:cNvPr>
            <p:cNvCxnSpPr>
              <a:cxnSpLocks/>
            </p:cNvCxnSpPr>
            <p:nvPr/>
          </p:nvCxnSpPr>
          <p:spPr>
            <a:xfrm>
              <a:off x="1995854" y="4528038"/>
              <a:ext cx="341141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99056EC-7161-4E3D-BBAE-754C010385E2}"/>
                </a:ext>
              </a:extLst>
            </p:cNvPr>
            <p:cNvCxnSpPr>
              <a:cxnSpLocks/>
            </p:cNvCxnSpPr>
            <p:nvPr/>
          </p:nvCxnSpPr>
          <p:spPr>
            <a:xfrm>
              <a:off x="984738" y="4879975"/>
              <a:ext cx="2822331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015E874-A969-4592-ACD6-BA0FDB509A5A}"/>
              </a:ext>
            </a:extLst>
          </p:cNvPr>
          <p:cNvSpPr/>
          <p:nvPr/>
        </p:nvSpPr>
        <p:spPr>
          <a:xfrm>
            <a:off x="2298348" y="2996957"/>
            <a:ext cx="4547304" cy="69523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Reachable states from merged state are all the states that can be reached from state A and state B</a:t>
            </a:r>
          </a:p>
        </p:txBody>
      </p:sp>
    </p:spTree>
    <p:extLst>
      <p:ext uri="{BB962C8B-B14F-4D97-AF65-F5344CB8AC3E}">
        <p14:creationId xmlns:p14="http://schemas.microsoft.com/office/powerpoint/2010/main" val="33787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81481E-6 L 3.88889E-6 -0.0511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5116 L 3.88889E-6 -0.1007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1007 L 3.88889E-6 -0.15394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  <p:bldP spid="57" grpId="0" animBg="1"/>
      <p:bldP spid="57" grpId="1" animBg="1"/>
      <p:bldP spid="57" grpId="2" animBg="1"/>
      <p:bldP spid="57" grpId="3" animBg="1"/>
      <p:bldP spid="57" grpId="4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100000"/>
              </a:lnSpc>
            </a:pPr>
            <a:r>
              <a:rPr lang="en-GB" dirty="0"/>
              <a:t>Higher demand for computation resources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Multicore systems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GPUs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FPGAs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92760" y="4404195"/>
            <a:ext cx="2376267" cy="1425761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59" y="4236963"/>
            <a:ext cx="1683692" cy="176022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94" y="4366145"/>
            <a:ext cx="2138871" cy="15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20</a:t>
            </a:fld>
            <a:endParaRPr lang="en-GB" dirty="0"/>
          </a:p>
        </p:txBody>
      </p:sp>
      <p:pic>
        <p:nvPicPr>
          <p:cNvPr id="10" name="Graph empty">
            <a:extLst>
              <a:ext uri="{FF2B5EF4-FFF2-40B4-BE49-F238E27FC236}">
                <a16:creationId xmlns:a16="http://schemas.microsoft.com/office/drawing/2014/main" id="{3DA018F5-3780-40DC-A475-5416FF8E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6" y="1627707"/>
            <a:ext cx="5342285" cy="4208782"/>
          </a:xfrm>
          <a:prstGeom prst="rect">
            <a:avLst/>
          </a:prstGeom>
        </p:spPr>
      </p:pic>
      <p:pic>
        <p:nvPicPr>
          <p:cNvPr id="6" name="Graph m^max = 8">
            <a:extLst>
              <a:ext uri="{FF2B5EF4-FFF2-40B4-BE49-F238E27FC236}">
                <a16:creationId xmlns:a16="http://schemas.microsoft.com/office/drawing/2014/main" id="{E2060D3A-7A56-4650-B964-2E88ABC7F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6" y="1627707"/>
            <a:ext cx="5342285" cy="4208782"/>
          </a:xfrm>
          <a:prstGeom prst="rect">
            <a:avLst/>
          </a:prstGeom>
        </p:spPr>
      </p:pic>
      <p:sp>
        <p:nvSpPr>
          <p:cNvPr id="13" name="Description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rigid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grpSp>
        <p:nvGrpSpPr>
          <p:cNvPr id="17" name="Schedulable">
            <a:extLst>
              <a:ext uri="{FF2B5EF4-FFF2-40B4-BE49-F238E27FC236}">
                <a16:creationId xmlns:a16="http://schemas.microsoft.com/office/drawing/2014/main" id="{D52607AC-55C3-4831-9451-43FB953611EF}"/>
              </a:ext>
            </a:extLst>
          </p:cNvPr>
          <p:cNvGrpSpPr/>
          <p:nvPr/>
        </p:nvGrpSpPr>
        <p:grpSpPr>
          <a:xfrm>
            <a:off x="4475835" y="1778092"/>
            <a:ext cx="4271328" cy="3357563"/>
            <a:chOff x="3415535" y="2562952"/>
            <a:chExt cx="4271328" cy="335756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62FFE3C-B93A-4CEF-96FA-5D7764831C16}"/>
                </a:ext>
              </a:extLst>
            </p:cNvPr>
            <p:cNvSpPr/>
            <p:nvPr/>
          </p:nvSpPr>
          <p:spPr>
            <a:xfrm>
              <a:off x="3415535" y="2562952"/>
              <a:ext cx="4271328" cy="3357563"/>
            </a:xfrm>
            <a:custGeom>
              <a:avLst/>
              <a:gdLst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0446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351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1010 w 5234940"/>
                <a:gd name="connsiteY2" fmla="*/ 53975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66675 h 4219575"/>
                <a:gd name="connsiteX1" fmla="*/ 864870 w 5234940"/>
                <a:gd name="connsiteY1" fmla="*/ 0 h 4219575"/>
                <a:gd name="connsiteX2" fmla="*/ 1731010 w 5234940"/>
                <a:gd name="connsiteY2" fmla="*/ 120650 h 4219575"/>
                <a:gd name="connsiteX3" fmla="*/ 2588895 w 5234940"/>
                <a:gd name="connsiteY3" fmla="*/ 504190 h 4219575"/>
                <a:gd name="connsiteX4" fmla="*/ 3444875 w 5234940"/>
                <a:gd name="connsiteY4" fmla="*/ 1165225 h 4219575"/>
                <a:gd name="connsiteX5" fmla="*/ 4307840 w 5234940"/>
                <a:gd name="connsiteY5" fmla="*/ 2125980 h 4219575"/>
                <a:gd name="connsiteX6" fmla="*/ 5226685 w 5234940"/>
                <a:gd name="connsiteY6" fmla="*/ 2577465 h 4219575"/>
                <a:gd name="connsiteX7" fmla="*/ 5234940 w 5234940"/>
                <a:gd name="connsiteY7" fmla="*/ 4211955 h 4219575"/>
                <a:gd name="connsiteX8" fmla="*/ 0 w 5234940"/>
                <a:gd name="connsiteY8" fmla="*/ 4219575 h 4219575"/>
                <a:gd name="connsiteX9" fmla="*/ 7620 w 5234940"/>
                <a:gd name="connsiteY9" fmla="*/ 66675 h 4219575"/>
                <a:gd name="connsiteX0" fmla="*/ 0 w 5246370"/>
                <a:gd name="connsiteY0" fmla="*/ 0 h 4229100"/>
                <a:gd name="connsiteX1" fmla="*/ 876300 w 5246370"/>
                <a:gd name="connsiteY1" fmla="*/ 9525 h 4229100"/>
                <a:gd name="connsiteX2" fmla="*/ 1742440 w 5246370"/>
                <a:gd name="connsiteY2" fmla="*/ 130175 h 4229100"/>
                <a:gd name="connsiteX3" fmla="*/ 2600325 w 5246370"/>
                <a:gd name="connsiteY3" fmla="*/ 513715 h 4229100"/>
                <a:gd name="connsiteX4" fmla="*/ 3456305 w 5246370"/>
                <a:gd name="connsiteY4" fmla="*/ 1174750 h 4229100"/>
                <a:gd name="connsiteX5" fmla="*/ 4319270 w 5246370"/>
                <a:gd name="connsiteY5" fmla="*/ 2135505 h 4229100"/>
                <a:gd name="connsiteX6" fmla="*/ 5238115 w 5246370"/>
                <a:gd name="connsiteY6" fmla="*/ 2586990 h 4229100"/>
                <a:gd name="connsiteX7" fmla="*/ 5246370 w 5246370"/>
                <a:gd name="connsiteY7" fmla="*/ 4221480 h 4229100"/>
                <a:gd name="connsiteX8" fmla="*/ 11430 w 5246370"/>
                <a:gd name="connsiteY8" fmla="*/ 4229100 h 4229100"/>
                <a:gd name="connsiteX9" fmla="*/ 0 w 5246370"/>
                <a:gd name="connsiteY9" fmla="*/ 0 h 4229100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11430 w 5238320"/>
                <a:gd name="connsiteY8" fmla="*/ 4229100 h 4294505"/>
                <a:gd name="connsiteX9" fmla="*/ 0 w 5238320"/>
                <a:gd name="connsiteY9" fmla="*/ 0 h 4294505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5080 w 5238320"/>
                <a:gd name="connsiteY8" fmla="*/ 4289425 h 4294505"/>
                <a:gd name="connsiteX9" fmla="*/ 0 w 5238320"/>
                <a:gd name="connsiteY9" fmla="*/ 0 h 4294505"/>
                <a:gd name="connsiteX0" fmla="*/ 0 w 5266896"/>
                <a:gd name="connsiteY0" fmla="*/ 0 h 4872354"/>
                <a:gd name="connsiteX1" fmla="*/ 904876 w 5266896"/>
                <a:gd name="connsiteY1" fmla="*/ 587374 h 4872354"/>
                <a:gd name="connsiteX2" fmla="*/ 1771016 w 5266896"/>
                <a:gd name="connsiteY2" fmla="*/ 708024 h 4872354"/>
                <a:gd name="connsiteX3" fmla="*/ 2628901 w 5266896"/>
                <a:gd name="connsiteY3" fmla="*/ 1091564 h 4872354"/>
                <a:gd name="connsiteX4" fmla="*/ 3484881 w 5266896"/>
                <a:gd name="connsiteY4" fmla="*/ 1752599 h 4872354"/>
                <a:gd name="connsiteX5" fmla="*/ 4347846 w 5266896"/>
                <a:gd name="connsiteY5" fmla="*/ 2713354 h 4872354"/>
                <a:gd name="connsiteX6" fmla="*/ 5266691 w 5266896"/>
                <a:gd name="connsiteY6" fmla="*/ 3164839 h 4872354"/>
                <a:gd name="connsiteX7" fmla="*/ 5246371 w 5266896"/>
                <a:gd name="connsiteY7" fmla="*/ 4872354 h 4872354"/>
                <a:gd name="connsiteX8" fmla="*/ 33656 w 5266896"/>
                <a:gd name="connsiteY8" fmla="*/ 4867274 h 4872354"/>
                <a:gd name="connsiteX9" fmla="*/ 0 w 5266896"/>
                <a:gd name="connsiteY9" fmla="*/ 0 h 4872354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771016 w 5266896"/>
                <a:gd name="connsiteY2" fmla="*/ 7143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4142107 w 5266896"/>
                <a:gd name="connsiteY4" fmla="*/ 241301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5478147 w 5478147"/>
                <a:gd name="connsiteY5" fmla="*/ 1497329 h 4878705"/>
                <a:gd name="connsiteX6" fmla="*/ 5266691 w 5478147"/>
                <a:gd name="connsiteY6" fmla="*/ 3171190 h 4878705"/>
                <a:gd name="connsiteX7" fmla="*/ 5246371 w 5478147"/>
                <a:gd name="connsiteY7" fmla="*/ 4878705 h 4878705"/>
                <a:gd name="connsiteX8" fmla="*/ 33656 w 5478147"/>
                <a:gd name="connsiteY8" fmla="*/ 4873625 h 4878705"/>
                <a:gd name="connsiteX9" fmla="*/ 0 w 5478147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691554 w 5478147"/>
                <a:gd name="connsiteY5" fmla="*/ 754679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805854 w 5478147"/>
                <a:gd name="connsiteY5" fmla="*/ 351453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69179 w 5478147"/>
                <a:gd name="connsiteY4" fmla="*/ 145079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94579 w 5478147"/>
                <a:gd name="connsiteY4" fmla="*/ 116503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822324"/>
                <a:gd name="connsiteY0" fmla="*/ 6351 h 4878705"/>
                <a:gd name="connsiteX1" fmla="*/ 809625 w 5822324"/>
                <a:gd name="connsiteY1" fmla="*/ 0 h 4878705"/>
                <a:gd name="connsiteX2" fmla="*/ 1574167 w 5822324"/>
                <a:gd name="connsiteY2" fmla="*/ 3175 h 4878705"/>
                <a:gd name="connsiteX3" fmla="*/ 2809876 w 5822324"/>
                <a:gd name="connsiteY3" fmla="*/ 37465 h 4878705"/>
                <a:gd name="connsiteX4" fmla="*/ 3494579 w 5822324"/>
                <a:gd name="connsiteY4" fmla="*/ 116503 h 4878705"/>
                <a:gd name="connsiteX5" fmla="*/ 4142107 w 5822324"/>
                <a:gd name="connsiteY5" fmla="*/ 241301 h 4878705"/>
                <a:gd name="connsiteX6" fmla="*/ 4805854 w 5822324"/>
                <a:gd name="connsiteY6" fmla="*/ 351453 h 4878705"/>
                <a:gd name="connsiteX7" fmla="*/ 5478147 w 5822324"/>
                <a:gd name="connsiteY7" fmla="*/ 1497329 h 4878705"/>
                <a:gd name="connsiteX8" fmla="*/ 5822316 w 5822324"/>
                <a:gd name="connsiteY8" fmla="*/ 3168016 h 4878705"/>
                <a:gd name="connsiteX9" fmla="*/ 5246371 w 5822324"/>
                <a:gd name="connsiteY9" fmla="*/ 4878705 h 4878705"/>
                <a:gd name="connsiteX10" fmla="*/ 33656 w 5822324"/>
                <a:gd name="connsiteY10" fmla="*/ 4873625 h 4878705"/>
                <a:gd name="connsiteX11" fmla="*/ 0 w 5822324"/>
                <a:gd name="connsiteY11" fmla="*/ 6351 h 4878705"/>
                <a:gd name="connsiteX0" fmla="*/ 0 w 6138545"/>
                <a:gd name="connsiteY0" fmla="*/ 6351 h 4873625"/>
                <a:gd name="connsiteX1" fmla="*/ 809625 w 6138545"/>
                <a:gd name="connsiteY1" fmla="*/ 0 h 4873625"/>
                <a:gd name="connsiteX2" fmla="*/ 1574167 w 6138545"/>
                <a:gd name="connsiteY2" fmla="*/ 3175 h 4873625"/>
                <a:gd name="connsiteX3" fmla="*/ 2809876 w 6138545"/>
                <a:gd name="connsiteY3" fmla="*/ 37465 h 4873625"/>
                <a:gd name="connsiteX4" fmla="*/ 3494579 w 6138545"/>
                <a:gd name="connsiteY4" fmla="*/ 116503 h 4873625"/>
                <a:gd name="connsiteX5" fmla="*/ 4142107 w 6138545"/>
                <a:gd name="connsiteY5" fmla="*/ 241301 h 4873625"/>
                <a:gd name="connsiteX6" fmla="*/ 4805854 w 6138545"/>
                <a:gd name="connsiteY6" fmla="*/ 351453 h 4873625"/>
                <a:gd name="connsiteX7" fmla="*/ 5478147 w 6138545"/>
                <a:gd name="connsiteY7" fmla="*/ 1497329 h 4873625"/>
                <a:gd name="connsiteX8" fmla="*/ 5822316 w 6138545"/>
                <a:gd name="connsiteY8" fmla="*/ 3168016 h 4873625"/>
                <a:gd name="connsiteX9" fmla="*/ 6138545 w 6138545"/>
                <a:gd name="connsiteY9" fmla="*/ 4866005 h 4873625"/>
                <a:gd name="connsiteX10" fmla="*/ 33656 w 6138545"/>
                <a:gd name="connsiteY10" fmla="*/ 4873625 h 4873625"/>
                <a:gd name="connsiteX11" fmla="*/ 0 w 6138545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6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6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7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3085042 w 6168178"/>
                <a:gd name="connsiteY3" fmla="*/ 33232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834516 w 6168178"/>
                <a:gd name="connsiteY2" fmla="*/ 3175 h 4873625"/>
                <a:gd name="connsiteX3" fmla="*/ 3085042 w 6168178"/>
                <a:gd name="connsiteY3" fmla="*/ 33232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22227 h 4889501"/>
                <a:gd name="connsiteX1" fmla="*/ 1330325 w 6168178"/>
                <a:gd name="connsiteY1" fmla="*/ 0 h 4889501"/>
                <a:gd name="connsiteX2" fmla="*/ 1834516 w 6168178"/>
                <a:gd name="connsiteY2" fmla="*/ 19051 h 4889501"/>
                <a:gd name="connsiteX3" fmla="*/ 3085042 w 6168178"/>
                <a:gd name="connsiteY3" fmla="*/ 49108 h 4889501"/>
                <a:gd name="connsiteX4" fmla="*/ 3659680 w 6168178"/>
                <a:gd name="connsiteY4" fmla="*/ 106979 h 4889501"/>
                <a:gd name="connsiteX5" fmla="*/ 4192908 w 6168178"/>
                <a:gd name="connsiteY5" fmla="*/ 219077 h 4889501"/>
                <a:gd name="connsiteX6" fmla="*/ 4928621 w 6168178"/>
                <a:gd name="connsiteY6" fmla="*/ 333463 h 4889501"/>
                <a:gd name="connsiteX7" fmla="*/ 5554347 w 6168178"/>
                <a:gd name="connsiteY7" fmla="*/ 1415839 h 4889501"/>
                <a:gd name="connsiteX8" fmla="*/ 5902750 w 6168178"/>
                <a:gd name="connsiteY8" fmla="*/ 3183892 h 4889501"/>
                <a:gd name="connsiteX9" fmla="*/ 6168178 w 6168178"/>
                <a:gd name="connsiteY9" fmla="*/ 4471248 h 4889501"/>
                <a:gd name="connsiteX10" fmla="*/ 33656 w 6168178"/>
                <a:gd name="connsiteY10" fmla="*/ 4889501 h 4889501"/>
                <a:gd name="connsiteX11" fmla="*/ 0 w 6168178"/>
                <a:gd name="connsiteY11" fmla="*/ 22227 h 4889501"/>
                <a:gd name="connsiteX0" fmla="*/ 521974 w 6134527"/>
                <a:gd name="connsiteY0" fmla="*/ 9527 h 4889501"/>
                <a:gd name="connsiteX1" fmla="*/ 1296674 w 6134527"/>
                <a:gd name="connsiteY1" fmla="*/ 0 h 4889501"/>
                <a:gd name="connsiteX2" fmla="*/ 1800865 w 6134527"/>
                <a:gd name="connsiteY2" fmla="*/ 19051 h 4889501"/>
                <a:gd name="connsiteX3" fmla="*/ 3051391 w 6134527"/>
                <a:gd name="connsiteY3" fmla="*/ 49108 h 4889501"/>
                <a:gd name="connsiteX4" fmla="*/ 3626029 w 6134527"/>
                <a:gd name="connsiteY4" fmla="*/ 106979 h 4889501"/>
                <a:gd name="connsiteX5" fmla="*/ 4159257 w 6134527"/>
                <a:gd name="connsiteY5" fmla="*/ 219077 h 4889501"/>
                <a:gd name="connsiteX6" fmla="*/ 4894970 w 6134527"/>
                <a:gd name="connsiteY6" fmla="*/ 333463 h 4889501"/>
                <a:gd name="connsiteX7" fmla="*/ 5520696 w 6134527"/>
                <a:gd name="connsiteY7" fmla="*/ 1415839 h 4889501"/>
                <a:gd name="connsiteX8" fmla="*/ 5869099 w 6134527"/>
                <a:gd name="connsiteY8" fmla="*/ 3183892 h 4889501"/>
                <a:gd name="connsiteX9" fmla="*/ 6134527 w 6134527"/>
                <a:gd name="connsiteY9" fmla="*/ 4471248 h 4889501"/>
                <a:gd name="connsiteX10" fmla="*/ 5 w 6134527"/>
                <a:gd name="connsiteY10" fmla="*/ 4889501 h 4889501"/>
                <a:gd name="connsiteX11" fmla="*/ 521974 w 6134527"/>
                <a:gd name="connsiteY11" fmla="*/ 9527 h 4889501"/>
                <a:gd name="connsiteX0" fmla="*/ -1 w 5612552"/>
                <a:gd name="connsiteY0" fmla="*/ 9527 h 4641852"/>
                <a:gd name="connsiteX1" fmla="*/ 774699 w 5612552"/>
                <a:gd name="connsiteY1" fmla="*/ 0 h 4641852"/>
                <a:gd name="connsiteX2" fmla="*/ 1278890 w 5612552"/>
                <a:gd name="connsiteY2" fmla="*/ 19051 h 4641852"/>
                <a:gd name="connsiteX3" fmla="*/ 2529416 w 5612552"/>
                <a:gd name="connsiteY3" fmla="*/ 49108 h 4641852"/>
                <a:gd name="connsiteX4" fmla="*/ 3104054 w 5612552"/>
                <a:gd name="connsiteY4" fmla="*/ 106979 h 4641852"/>
                <a:gd name="connsiteX5" fmla="*/ 3637282 w 5612552"/>
                <a:gd name="connsiteY5" fmla="*/ 219077 h 4641852"/>
                <a:gd name="connsiteX6" fmla="*/ 4372995 w 5612552"/>
                <a:gd name="connsiteY6" fmla="*/ 333463 h 4641852"/>
                <a:gd name="connsiteX7" fmla="*/ 4998721 w 5612552"/>
                <a:gd name="connsiteY7" fmla="*/ 1415839 h 4641852"/>
                <a:gd name="connsiteX8" fmla="*/ 5347124 w 5612552"/>
                <a:gd name="connsiteY8" fmla="*/ 3183892 h 4641852"/>
                <a:gd name="connsiteX9" fmla="*/ 5612552 w 5612552"/>
                <a:gd name="connsiteY9" fmla="*/ 4471248 h 4641852"/>
                <a:gd name="connsiteX10" fmla="*/ 46356 w 5612552"/>
                <a:gd name="connsiteY10" fmla="*/ 4641852 h 4641852"/>
                <a:gd name="connsiteX11" fmla="*/ -1 w 5612552"/>
                <a:gd name="connsiteY11" fmla="*/ 9527 h 4641852"/>
                <a:gd name="connsiteX0" fmla="*/ 0 w 5612553"/>
                <a:gd name="connsiteY0" fmla="*/ 9527 h 4479927"/>
                <a:gd name="connsiteX1" fmla="*/ 774700 w 5612553"/>
                <a:gd name="connsiteY1" fmla="*/ 0 h 4479927"/>
                <a:gd name="connsiteX2" fmla="*/ 1278891 w 5612553"/>
                <a:gd name="connsiteY2" fmla="*/ 19051 h 4479927"/>
                <a:gd name="connsiteX3" fmla="*/ 2529417 w 5612553"/>
                <a:gd name="connsiteY3" fmla="*/ 49108 h 4479927"/>
                <a:gd name="connsiteX4" fmla="*/ 3104055 w 5612553"/>
                <a:gd name="connsiteY4" fmla="*/ 106979 h 4479927"/>
                <a:gd name="connsiteX5" fmla="*/ 3637283 w 5612553"/>
                <a:gd name="connsiteY5" fmla="*/ 219077 h 4479927"/>
                <a:gd name="connsiteX6" fmla="*/ 4372996 w 5612553"/>
                <a:gd name="connsiteY6" fmla="*/ 333463 h 4479927"/>
                <a:gd name="connsiteX7" fmla="*/ 4998722 w 5612553"/>
                <a:gd name="connsiteY7" fmla="*/ 1415839 h 4479927"/>
                <a:gd name="connsiteX8" fmla="*/ 5347125 w 5612553"/>
                <a:gd name="connsiteY8" fmla="*/ 3183892 h 4479927"/>
                <a:gd name="connsiteX9" fmla="*/ 5612553 w 5612553"/>
                <a:gd name="connsiteY9" fmla="*/ 4471248 h 4479927"/>
                <a:gd name="connsiteX10" fmla="*/ 43182 w 5612553"/>
                <a:gd name="connsiteY10" fmla="*/ 4479927 h 4479927"/>
                <a:gd name="connsiteX11" fmla="*/ 0 w 5612553"/>
                <a:gd name="connsiteY11" fmla="*/ 9527 h 4479927"/>
                <a:gd name="connsiteX0" fmla="*/ 0 w 5612553"/>
                <a:gd name="connsiteY0" fmla="*/ 9527 h 4476751"/>
                <a:gd name="connsiteX1" fmla="*/ 774700 w 5612553"/>
                <a:gd name="connsiteY1" fmla="*/ 0 h 4476751"/>
                <a:gd name="connsiteX2" fmla="*/ 1278891 w 5612553"/>
                <a:gd name="connsiteY2" fmla="*/ 19051 h 4476751"/>
                <a:gd name="connsiteX3" fmla="*/ 2529417 w 5612553"/>
                <a:gd name="connsiteY3" fmla="*/ 49108 h 4476751"/>
                <a:gd name="connsiteX4" fmla="*/ 3104055 w 5612553"/>
                <a:gd name="connsiteY4" fmla="*/ 106979 h 4476751"/>
                <a:gd name="connsiteX5" fmla="*/ 3637283 w 5612553"/>
                <a:gd name="connsiteY5" fmla="*/ 219077 h 4476751"/>
                <a:gd name="connsiteX6" fmla="*/ 4372996 w 5612553"/>
                <a:gd name="connsiteY6" fmla="*/ 333463 h 4476751"/>
                <a:gd name="connsiteX7" fmla="*/ 4998722 w 5612553"/>
                <a:gd name="connsiteY7" fmla="*/ 1415839 h 4476751"/>
                <a:gd name="connsiteX8" fmla="*/ 5347125 w 5612553"/>
                <a:gd name="connsiteY8" fmla="*/ 3183892 h 4476751"/>
                <a:gd name="connsiteX9" fmla="*/ 5612553 w 5612553"/>
                <a:gd name="connsiteY9" fmla="*/ 4471248 h 4476751"/>
                <a:gd name="connsiteX10" fmla="*/ 1907 w 5612553"/>
                <a:gd name="connsiteY10" fmla="*/ 4476751 h 4476751"/>
                <a:gd name="connsiteX11" fmla="*/ 0 w 5612553"/>
                <a:gd name="connsiteY11" fmla="*/ 9527 h 4476751"/>
                <a:gd name="connsiteX0" fmla="*/ 7795 w 5620348"/>
                <a:gd name="connsiteY0" fmla="*/ 9527 h 4476751"/>
                <a:gd name="connsiteX1" fmla="*/ 782495 w 5620348"/>
                <a:gd name="connsiteY1" fmla="*/ 0 h 4476751"/>
                <a:gd name="connsiteX2" fmla="*/ 1286686 w 5620348"/>
                <a:gd name="connsiteY2" fmla="*/ 19051 h 4476751"/>
                <a:gd name="connsiteX3" fmla="*/ 2537212 w 5620348"/>
                <a:gd name="connsiteY3" fmla="*/ 49108 h 4476751"/>
                <a:gd name="connsiteX4" fmla="*/ 3111850 w 5620348"/>
                <a:gd name="connsiteY4" fmla="*/ 106979 h 4476751"/>
                <a:gd name="connsiteX5" fmla="*/ 3645078 w 5620348"/>
                <a:gd name="connsiteY5" fmla="*/ 219077 h 4476751"/>
                <a:gd name="connsiteX6" fmla="*/ 4380791 w 5620348"/>
                <a:gd name="connsiteY6" fmla="*/ 333463 h 4476751"/>
                <a:gd name="connsiteX7" fmla="*/ 5006517 w 5620348"/>
                <a:gd name="connsiteY7" fmla="*/ 1415839 h 4476751"/>
                <a:gd name="connsiteX8" fmla="*/ 5354920 w 5620348"/>
                <a:gd name="connsiteY8" fmla="*/ 3183892 h 4476751"/>
                <a:gd name="connsiteX9" fmla="*/ 5620348 w 5620348"/>
                <a:gd name="connsiteY9" fmla="*/ 4471248 h 4476751"/>
                <a:gd name="connsiteX10" fmla="*/ 178 w 5620348"/>
                <a:gd name="connsiteY10" fmla="*/ 4476751 h 4476751"/>
                <a:gd name="connsiteX11" fmla="*/ 7795 w 5620348"/>
                <a:gd name="connsiteY11" fmla="*/ 9527 h 4476751"/>
                <a:gd name="connsiteX0" fmla="*/ 0 w 5682403"/>
                <a:gd name="connsiteY0" fmla="*/ 390527 h 4476751"/>
                <a:gd name="connsiteX1" fmla="*/ 844550 w 5682403"/>
                <a:gd name="connsiteY1" fmla="*/ 0 h 4476751"/>
                <a:gd name="connsiteX2" fmla="*/ 1348741 w 5682403"/>
                <a:gd name="connsiteY2" fmla="*/ 19051 h 4476751"/>
                <a:gd name="connsiteX3" fmla="*/ 2599267 w 5682403"/>
                <a:gd name="connsiteY3" fmla="*/ 49108 h 4476751"/>
                <a:gd name="connsiteX4" fmla="*/ 3173905 w 5682403"/>
                <a:gd name="connsiteY4" fmla="*/ 106979 h 4476751"/>
                <a:gd name="connsiteX5" fmla="*/ 3707133 w 5682403"/>
                <a:gd name="connsiteY5" fmla="*/ 219077 h 4476751"/>
                <a:gd name="connsiteX6" fmla="*/ 4442846 w 5682403"/>
                <a:gd name="connsiteY6" fmla="*/ 333463 h 4476751"/>
                <a:gd name="connsiteX7" fmla="*/ 5068572 w 5682403"/>
                <a:gd name="connsiteY7" fmla="*/ 1415839 h 4476751"/>
                <a:gd name="connsiteX8" fmla="*/ 5416975 w 5682403"/>
                <a:gd name="connsiteY8" fmla="*/ 3183892 h 4476751"/>
                <a:gd name="connsiteX9" fmla="*/ 5682403 w 5682403"/>
                <a:gd name="connsiteY9" fmla="*/ 4471248 h 4476751"/>
                <a:gd name="connsiteX10" fmla="*/ 62233 w 5682403"/>
                <a:gd name="connsiteY10" fmla="*/ 4476751 h 4476751"/>
                <a:gd name="connsiteX11" fmla="*/ 0 w 5682403"/>
                <a:gd name="connsiteY11" fmla="*/ 390527 h 4476751"/>
                <a:gd name="connsiteX0" fmla="*/ 0 w 5695103"/>
                <a:gd name="connsiteY0" fmla="*/ 3177 h 4476751"/>
                <a:gd name="connsiteX1" fmla="*/ 857250 w 5695103"/>
                <a:gd name="connsiteY1" fmla="*/ 0 h 4476751"/>
                <a:gd name="connsiteX2" fmla="*/ 1361441 w 5695103"/>
                <a:gd name="connsiteY2" fmla="*/ 19051 h 4476751"/>
                <a:gd name="connsiteX3" fmla="*/ 2611967 w 5695103"/>
                <a:gd name="connsiteY3" fmla="*/ 49108 h 4476751"/>
                <a:gd name="connsiteX4" fmla="*/ 3186605 w 5695103"/>
                <a:gd name="connsiteY4" fmla="*/ 106979 h 4476751"/>
                <a:gd name="connsiteX5" fmla="*/ 3719833 w 5695103"/>
                <a:gd name="connsiteY5" fmla="*/ 219077 h 4476751"/>
                <a:gd name="connsiteX6" fmla="*/ 4455546 w 5695103"/>
                <a:gd name="connsiteY6" fmla="*/ 333463 h 4476751"/>
                <a:gd name="connsiteX7" fmla="*/ 5081272 w 5695103"/>
                <a:gd name="connsiteY7" fmla="*/ 1415839 h 4476751"/>
                <a:gd name="connsiteX8" fmla="*/ 5429675 w 5695103"/>
                <a:gd name="connsiteY8" fmla="*/ 3183892 h 4476751"/>
                <a:gd name="connsiteX9" fmla="*/ 5695103 w 5695103"/>
                <a:gd name="connsiteY9" fmla="*/ 4471248 h 4476751"/>
                <a:gd name="connsiteX10" fmla="*/ 74933 w 5695103"/>
                <a:gd name="connsiteY10" fmla="*/ 4476751 h 4476751"/>
                <a:gd name="connsiteX11" fmla="*/ 0 w 5695103"/>
                <a:gd name="connsiteY11" fmla="*/ 3177 h 4476751"/>
                <a:gd name="connsiteX0" fmla="*/ 0 w 5695103"/>
                <a:gd name="connsiteY0" fmla="*/ 3177 h 4476751"/>
                <a:gd name="connsiteX1" fmla="*/ 857250 w 5695103"/>
                <a:gd name="connsiteY1" fmla="*/ 0 h 4476751"/>
                <a:gd name="connsiteX2" fmla="*/ 1361441 w 5695103"/>
                <a:gd name="connsiteY2" fmla="*/ 19051 h 4476751"/>
                <a:gd name="connsiteX3" fmla="*/ 2611967 w 5695103"/>
                <a:gd name="connsiteY3" fmla="*/ 49108 h 4476751"/>
                <a:gd name="connsiteX4" fmla="*/ 3186605 w 5695103"/>
                <a:gd name="connsiteY4" fmla="*/ 106979 h 4476751"/>
                <a:gd name="connsiteX5" fmla="*/ 3719833 w 5695103"/>
                <a:gd name="connsiteY5" fmla="*/ 219077 h 4476751"/>
                <a:gd name="connsiteX6" fmla="*/ 4455546 w 5695103"/>
                <a:gd name="connsiteY6" fmla="*/ 333463 h 4476751"/>
                <a:gd name="connsiteX7" fmla="*/ 5081272 w 5695103"/>
                <a:gd name="connsiteY7" fmla="*/ 1415839 h 4476751"/>
                <a:gd name="connsiteX8" fmla="*/ 5429675 w 5695103"/>
                <a:gd name="connsiteY8" fmla="*/ 3183892 h 4476751"/>
                <a:gd name="connsiteX9" fmla="*/ 5695103 w 5695103"/>
                <a:gd name="connsiteY9" fmla="*/ 4471248 h 4476751"/>
                <a:gd name="connsiteX10" fmla="*/ 5083 w 5695103"/>
                <a:gd name="connsiteY10" fmla="*/ 4476751 h 4476751"/>
                <a:gd name="connsiteX11" fmla="*/ 0 w 5695103"/>
                <a:gd name="connsiteY11" fmla="*/ 3177 h 447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5103" h="4476751">
                  <a:moveTo>
                    <a:pt x="0" y="3177"/>
                  </a:moveTo>
                  <a:lnTo>
                    <a:pt x="857250" y="0"/>
                  </a:lnTo>
                  <a:lnTo>
                    <a:pt x="1361441" y="19051"/>
                  </a:lnTo>
                  <a:lnTo>
                    <a:pt x="2611967" y="49108"/>
                  </a:lnTo>
                  <a:lnTo>
                    <a:pt x="3186605" y="106979"/>
                  </a:lnTo>
                  <a:lnTo>
                    <a:pt x="3719833" y="219077"/>
                  </a:lnTo>
                  <a:lnTo>
                    <a:pt x="4455546" y="333463"/>
                  </a:lnTo>
                  <a:lnTo>
                    <a:pt x="5081272" y="1415839"/>
                  </a:lnTo>
                  <a:lnTo>
                    <a:pt x="5429675" y="3183892"/>
                  </a:lnTo>
                  <a:cubicBezTo>
                    <a:pt x="5593294" y="3940389"/>
                    <a:pt x="5476451" y="3393018"/>
                    <a:pt x="5695103" y="4471248"/>
                  </a:cubicBezTo>
                  <a:lnTo>
                    <a:pt x="5083" y="4476751"/>
                  </a:lnTo>
                  <a:cubicBezTo>
                    <a:pt x="3390" y="3046943"/>
                    <a:pt x="1693" y="1432985"/>
                    <a:pt x="0" y="317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B9EB94-F80E-4663-96D1-FAC3F406749C}"/>
                </a:ext>
              </a:extLst>
            </p:cNvPr>
            <p:cNvSpPr txBox="1"/>
            <p:nvPr/>
          </p:nvSpPr>
          <p:spPr>
            <a:xfrm>
              <a:off x="4579734" y="4151009"/>
              <a:ext cx="148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SCHEDULABLE</a:t>
              </a:r>
            </a:p>
          </p:txBody>
        </p:sp>
      </p:grpSp>
      <p:grpSp>
        <p:nvGrpSpPr>
          <p:cNvPr id="27" name="Unknown">
            <a:extLst>
              <a:ext uri="{FF2B5EF4-FFF2-40B4-BE49-F238E27FC236}">
                <a16:creationId xmlns:a16="http://schemas.microsoft.com/office/drawing/2014/main" id="{06BDA0A9-77B7-49B3-82EE-25A6F3CF885A}"/>
              </a:ext>
            </a:extLst>
          </p:cNvPr>
          <p:cNvGrpSpPr/>
          <p:nvPr/>
        </p:nvGrpSpPr>
        <p:grpSpPr>
          <a:xfrm>
            <a:off x="5590423" y="1790001"/>
            <a:ext cx="3361155" cy="3346847"/>
            <a:chOff x="4530123" y="2574861"/>
            <a:chExt cx="3361155" cy="334684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40F3810-146F-486E-8469-A583F03332F2}"/>
                </a:ext>
              </a:extLst>
            </p:cNvPr>
            <p:cNvSpPr/>
            <p:nvPr/>
          </p:nvSpPr>
          <p:spPr>
            <a:xfrm>
              <a:off x="4530123" y="2574861"/>
              <a:ext cx="3157167" cy="3346847"/>
            </a:xfrm>
            <a:custGeom>
              <a:avLst/>
              <a:gdLst>
                <a:gd name="connsiteX0" fmla="*/ 4191000 w 4233863"/>
                <a:gd name="connsiteY0" fmla="*/ 28575 h 2538412"/>
                <a:gd name="connsiteX1" fmla="*/ 0 w 4233863"/>
                <a:gd name="connsiteY1" fmla="*/ 0 h 2538412"/>
                <a:gd name="connsiteX2" fmla="*/ 747713 w 4233863"/>
                <a:gd name="connsiteY2" fmla="*/ 76200 h 2538412"/>
                <a:gd name="connsiteX3" fmla="*/ 1633538 w 4233863"/>
                <a:gd name="connsiteY3" fmla="*/ 476250 h 2538412"/>
                <a:gd name="connsiteX4" fmla="*/ 2471738 w 4233863"/>
                <a:gd name="connsiteY4" fmla="*/ 1143000 h 2538412"/>
                <a:gd name="connsiteX5" fmla="*/ 3352800 w 4233863"/>
                <a:gd name="connsiteY5" fmla="*/ 2095500 h 2538412"/>
                <a:gd name="connsiteX6" fmla="*/ 4233863 w 4233863"/>
                <a:gd name="connsiteY6" fmla="*/ 2538412 h 2538412"/>
                <a:gd name="connsiteX7" fmla="*/ 4191000 w 4233863"/>
                <a:gd name="connsiteY7" fmla="*/ 28575 h 2538412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38188 w 4224338"/>
                <a:gd name="connsiteY2" fmla="*/ 47625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281239 w 4224338"/>
                <a:gd name="connsiteY4" fmla="*/ 58420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649811 w 4224338"/>
                <a:gd name="connsiteY5" fmla="*/ 630852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413126 w 4224338"/>
                <a:gd name="connsiteY6" fmla="*/ 1565276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181475"/>
                <a:gd name="connsiteY0" fmla="*/ 0 h 3906837"/>
                <a:gd name="connsiteX1" fmla="*/ 0 w 4181475"/>
                <a:gd name="connsiteY1" fmla="*/ 22225 h 3906837"/>
                <a:gd name="connsiteX2" fmla="*/ 741363 w 4181475"/>
                <a:gd name="connsiteY2" fmla="*/ 104775 h 3906837"/>
                <a:gd name="connsiteX3" fmla="*/ 1404939 w 4181475"/>
                <a:gd name="connsiteY3" fmla="*/ 174624 h 3906837"/>
                <a:gd name="connsiteX4" fmla="*/ 2090739 w 4181475"/>
                <a:gd name="connsiteY4" fmla="*/ 311151 h 3906837"/>
                <a:gd name="connsiteX5" fmla="*/ 2745062 w 4181475"/>
                <a:gd name="connsiteY5" fmla="*/ 424477 h 3906837"/>
                <a:gd name="connsiteX6" fmla="*/ 3413126 w 4181475"/>
                <a:gd name="connsiteY6" fmla="*/ 1565276 h 3906837"/>
                <a:gd name="connsiteX7" fmla="*/ 4078289 w 4181475"/>
                <a:gd name="connsiteY7" fmla="*/ 3906837 h 3906837"/>
                <a:gd name="connsiteX8" fmla="*/ 4181475 w 4181475"/>
                <a:gd name="connsiteY8" fmla="*/ 0 h 3906837"/>
                <a:gd name="connsiteX0" fmla="*/ 4181475 w 4181475"/>
                <a:gd name="connsiteY0" fmla="*/ 0 h 4856162"/>
                <a:gd name="connsiteX1" fmla="*/ 0 w 4181475"/>
                <a:gd name="connsiteY1" fmla="*/ 22225 h 4856162"/>
                <a:gd name="connsiteX2" fmla="*/ 741363 w 4181475"/>
                <a:gd name="connsiteY2" fmla="*/ 104775 h 4856162"/>
                <a:gd name="connsiteX3" fmla="*/ 1404939 w 4181475"/>
                <a:gd name="connsiteY3" fmla="*/ 174624 h 4856162"/>
                <a:gd name="connsiteX4" fmla="*/ 2090739 w 4181475"/>
                <a:gd name="connsiteY4" fmla="*/ 311151 h 4856162"/>
                <a:gd name="connsiteX5" fmla="*/ 2745062 w 4181475"/>
                <a:gd name="connsiteY5" fmla="*/ 424477 h 4856162"/>
                <a:gd name="connsiteX6" fmla="*/ 3413126 w 4181475"/>
                <a:gd name="connsiteY6" fmla="*/ 1565276 h 4856162"/>
                <a:gd name="connsiteX7" fmla="*/ 4075114 w 4181475"/>
                <a:gd name="connsiteY7" fmla="*/ 4856162 h 4856162"/>
                <a:gd name="connsiteX8" fmla="*/ 4181475 w 4181475"/>
                <a:gd name="connsiteY8" fmla="*/ 0 h 4856162"/>
                <a:gd name="connsiteX0" fmla="*/ 4092575 w 4092575"/>
                <a:gd name="connsiteY0" fmla="*/ 50800 h 4833937"/>
                <a:gd name="connsiteX1" fmla="*/ 0 w 4092575"/>
                <a:gd name="connsiteY1" fmla="*/ 0 h 4833937"/>
                <a:gd name="connsiteX2" fmla="*/ 741363 w 4092575"/>
                <a:gd name="connsiteY2" fmla="*/ 82550 h 4833937"/>
                <a:gd name="connsiteX3" fmla="*/ 1404939 w 4092575"/>
                <a:gd name="connsiteY3" fmla="*/ 152399 h 4833937"/>
                <a:gd name="connsiteX4" fmla="*/ 2090739 w 4092575"/>
                <a:gd name="connsiteY4" fmla="*/ 288926 h 4833937"/>
                <a:gd name="connsiteX5" fmla="*/ 2745062 w 4092575"/>
                <a:gd name="connsiteY5" fmla="*/ 402252 h 4833937"/>
                <a:gd name="connsiteX6" fmla="*/ 3413126 w 4092575"/>
                <a:gd name="connsiteY6" fmla="*/ 1543051 h 4833937"/>
                <a:gd name="connsiteX7" fmla="*/ 4075114 w 4092575"/>
                <a:gd name="connsiteY7" fmla="*/ 4833937 h 4833937"/>
                <a:gd name="connsiteX8" fmla="*/ 4092575 w 4092575"/>
                <a:gd name="connsiteY8" fmla="*/ 50800 h 4833937"/>
                <a:gd name="connsiteX0" fmla="*/ 4200524 w 4200524"/>
                <a:gd name="connsiteY0" fmla="*/ 0 h 4783137"/>
                <a:gd name="connsiteX1" fmla="*/ 0 w 4200524"/>
                <a:gd name="connsiteY1" fmla="*/ 6351 h 4783137"/>
                <a:gd name="connsiteX2" fmla="*/ 849312 w 4200524"/>
                <a:gd name="connsiteY2" fmla="*/ 31750 h 4783137"/>
                <a:gd name="connsiteX3" fmla="*/ 1512888 w 4200524"/>
                <a:gd name="connsiteY3" fmla="*/ 101599 h 4783137"/>
                <a:gd name="connsiteX4" fmla="*/ 2198688 w 4200524"/>
                <a:gd name="connsiteY4" fmla="*/ 238126 h 4783137"/>
                <a:gd name="connsiteX5" fmla="*/ 2853011 w 4200524"/>
                <a:gd name="connsiteY5" fmla="*/ 351452 h 4783137"/>
                <a:gd name="connsiteX6" fmla="*/ 3521075 w 4200524"/>
                <a:gd name="connsiteY6" fmla="*/ 1492251 h 4783137"/>
                <a:gd name="connsiteX7" fmla="*/ 4183063 w 4200524"/>
                <a:gd name="connsiteY7" fmla="*/ 4783137 h 4783137"/>
                <a:gd name="connsiteX8" fmla="*/ 4200524 w 4200524"/>
                <a:gd name="connsiteY8" fmla="*/ 0 h 4783137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853011 w 4209556"/>
                <a:gd name="connsiteY5" fmla="*/ 351452 h 4462462"/>
                <a:gd name="connsiteX6" fmla="*/ 3521075 w 4209556"/>
                <a:gd name="connsiteY6" fmla="*/ 1492251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853011 w 4209556"/>
                <a:gd name="connsiteY5" fmla="*/ 351452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85988 w 4209556"/>
                <a:gd name="connsiteY4" fmla="*/ 174627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31937 w 4209556"/>
                <a:gd name="connsiteY3" fmla="*/ 73023 h 4462462"/>
                <a:gd name="connsiteX4" fmla="*/ 2185988 w 4209556"/>
                <a:gd name="connsiteY4" fmla="*/ 174627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9556" h="4462462">
                  <a:moveTo>
                    <a:pt x="4200524" y="0"/>
                  </a:moveTo>
                  <a:lnTo>
                    <a:pt x="0" y="6351"/>
                  </a:lnTo>
                  <a:lnTo>
                    <a:pt x="849312" y="31750"/>
                  </a:lnTo>
                  <a:lnTo>
                    <a:pt x="1531937" y="73023"/>
                  </a:lnTo>
                  <a:lnTo>
                    <a:pt x="2185988" y="174627"/>
                  </a:lnTo>
                  <a:lnTo>
                    <a:pt x="2954611" y="316527"/>
                  </a:lnTo>
                  <a:lnTo>
                    <a:pt x="3587749" y="1381126"/>
                  </a:lnTo>
                  <a:lnTo>
                    <a:pt x="4208463" y="4462462"/>
                  </a:lnTo>
                  <a:cubicBezTo>
                    <a:pt x="4214283" y="2868083"/>
                    <a:pt x="4194704" y="1594379"/>
                    <a:pt x="4200524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6C64FC-DBFD-4536-AE13-13F213CA3212}"/>
                </a:ext>
              </a:extLst>
            </p:cNvPr>
            <p:cNvSpPr txBox="1"/>
            <p:nvPr/>
          </p:nvSpPr>
          <p:spPr>
            <a:xfrm rot="2426884">
              <a:off x="6603056" y="2860569"/>
              <a:ext cx="1288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UNKNOWN</a:t>
              </a:r>
            </a:p>
          </p:txBody>
        </p:sp>
      </p:grpSp>
      <p:grpSp>
        <p:nvGrpSpPr>
          <p:cNvPr id="32" name="Group m^max = 8 art">
            <a:extLst>
              <a:ext uri="{FF2B5EF4-FFF2-40B4-BE49-F238E27FC236}">
                <a16:creationId xmlns:a16="http://schemas.microsoft.com/office/drawing/2014/main" id="{624175EE-98E0-49BA-989A-B3258927D3F4}"/>
              </a:ext>
            </a:extLst>
          </p:cNvPr>
          <p:cNvGrpSpPr/>
          <p:nvPr/>
        </p:nvGrpSpPr>
        <p:grpSpPr>
          <a:xfrm>
            <a:off x="3612056" y="1627707"/>
            <a:ext cx="5342285" cy="4208782"/>
            <a:chOff x="3612056" y="1627707"/>
            <a:chExt cx="5342285" cy="4208782"/>
          </a:xfrm>
        </p:grpSpPr>
        <p:pic>
          <p:nvPicPr>
            <p:cNvPr id="8" name="Graph m^max = 8 art">
              <a:extLst>
                <a:ext uri="{FF2B5EF4-FFF2-40B4-BE49-F238E27FC236}">
                  <a16:creationId xmlns:a16="http://schemas.microsoft.com/office/drawing/2014/main" id="{74827459-55CD-4F41-AADD-52A4BFBC9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6" y="1627707"/>
              <a:ext cx="5342285" cy="420878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C73B1B-BCD1-4364-A52E-1062FE140772}"/>
                </a:ext>
              </a:extLst>
            </p:cNvPr>
            <p:cNvSpPr txBox="1"/>
            <p:nvPr/>
          </p:nvSpPr>
          <p:spPr>
            <a:xfrm>
              <a:off x="7942356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8 cores</a:t>
              </a:r>
            </a:p>
          </p:txBody>
        </p:sp>
      </p:grpSp>
      <p:grpSp>
        <p:nvGrpSpPr>
          <p:cNvPr id="18" name="State-of-the-art">
            <a:extLst>
              <a:ext uri="{FF2B5EF4-FFF2-40B4-BE49-F238E27FC236}">
                <a16:creationId xmlns:a16="http://schemas.microsoft.com/office/drawing/2014/main" id="{59744F8B-8C50-4F67-95D9-61DC417D8AD1}"/>
              </a:ext>
            </a:extLst>
          </p:cNvPr>
          <p:cNvGrpSpPr/>
          <p:nvPr/>
        </p:nvGrpSpPr>
        <p:grpSpPr>
          <a:xfrm>
            <a:off x="2072028" y="4540882"/>
            <a:ext cx="2459874" cy="534038"/>
            <a:chOff x="5933456" y="4564926"/>
            <a:chExt cx="2459874" cy="5340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4CE897-E2DF-4C85-BC37-A40B70176937}"/>
                </a:ext>
              </a:extLst>
            </p:cNvPr>
            <p:cNvSpPr txBox="1"/>
            <p:nvPr/>
          </p:nvSpPr>
          <p:spPr>
            <a:xfrm>
              <a:off x="5933456" y="4564926"/>
              <a:ext cx="1866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State-of-the-art</a:t>
              </a:r>
            </a:p>
            <a:p>
              <a:pPr algn="ctr"/>
              <a:r>
                <a:rPr lang="en-GB" sz="1200" dirty="0"/>
                <a:t>(sufficient test)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4A8A52-1717-4C45-989C-FE3853F6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473484" y="4763684"/>
              <a:ext cx="919846" cy="33528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5" name="This project">
            <a:extLst>
              <a:ext uri="{FF2B5EF4-FFF2-40B4-BE49-F238E27FC236}">
                <a16:creationId xmlns:a16="http://schemas.microsoft.com/office/drawing/2014/main" id="{9907F99F-12B9-4E0D-B421-ECCB720DA331}"/>
              </a:ext>
            </a:extLst>
          </p:cNvPr>
          <p:cNvGrpSpPr/>
          <p:nvPr/>
        </p:nvGrpSpPr>
        <p:grpSpPr>
          <a:xfrm>
            <a:off x="7702712" y="1091549"/>
            <a:ext cx="1322054" cy="858409"/>
            <a:chOff x="6205239" y="4595738"/>
            <a:chExt cx="1322054" cy="85840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0A77C1-97F1-4E46-888C-2F94E22F8A3E}"/>
                </a:ext>
              </a:extLst>
            </p:cNvPr>
            <p:cNvSpPr txBox="1"/>
            <p:nvPr/>
          </p:nvSpPr>
          <p:spPr>
            <a:xfrm>
              <a:off x="6205239" y="459573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ACFF9D6-F5FE-4BE0-99DE-45090121A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1734" y="5105669"/>
              <a:ext cx="269641" cy="34847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1" name="Legend">
            <a:extLst>
              <a:ext uri="{FF2B5EF4-FFF2-40B4-BE49-F238E27FC236}">
                <a16:creationId xmlns:a16="http://schemas.microsoft.com/office/drawing/2014/main" id="{ED7A31C7-13E4-4432-9724-EECA3EC28A2C}"/>
              </a:ext>
            </a:extLst>
          </p:cNvPr>
          <p:cNvGrpSpPr/>
          <p:nvPr/>
        </p:nvGrpSpPr>
        <p:grpSpPr>
          <a:xfrm>
            <a:off x="4339351" y="1074221"/>
            <a:ext cx="3157167" cy="473217"/>
            <a:chOff x="3206798" y="3112776"/>
            <a:chExt cx="4270432" cy="640081"/>
          </a:xfrm>
        </p:grpSpPr>
        <p:pic>
          <p:nvPicPr>
            <p:cNvPr id="5" name="Picture 4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C72126A1-B6E4-40D8-A647-FF2B26C4C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6798" y="3112776"/>
              <a:ext cx="2730404" cy="640081"/>
            </a:xfrm>
            <a:prstGeom prst="rect">
              <a:avLst/>
            </a:prstGeom>
          </p:spPr>
        </p:pic>
        <p:pic>
          <p:nvPicPr>
            <p:cNvPr id="9" name="Picture 8" descr="A picture containing drawing, table&#10;&#10;Description automatically generated">
              <a:extLst>
                <a:ext uri="{FF2B5EF4-FFF2-40B4-BE49-F238E27FC236}">
                  <a16:creationId xmlns:a16="http://schemas.microsoft.com/office/drawing/2014/main" id="{9107F0B9-F466-4C55-A859-A5F3C563C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086" y="3112776"/>
              <a:ext cx="1355144" cy="640081"/>
            </a:xfrm>
            <a:prstGeom prst="rect">
              <a:avLst/>
            </a:prstGeom>
          </p:spPr>
        </p:pic>
      </p:grpSp>
      <p:grpSp>
        <p:nvGrpSpPr>
          <p:cNvPr id="36" name="Group m^max = 6 art">
            <a:extLst>
              <a:ext uri="{FF2B5EF4-FFF2-40B4-BE49-F238E27FC236}">
                <a16:creationId xmlns:a16="http://schemas.microsoft.com/office/drawing/2014/main" id="{94A2E563-A456-43A3-959B-E6D8B6535D8C}"/>
              </a:ext>
            </a:extLst>
          </p:cNvPr>
          <p:cNvGrpSpPr/>
          <p:nvPr/>
        </p:nvGrpSpPr>
        <p:grpSpPr>
          <a:xfrm>
            <a:off x="3612057" y="1627707"/>
            <a:ext cx="5342283" cy="4208782"/>
            <a:chOff x="3612057" y="1627707"/>
            <a:chExt cx="5342283" cy="4208782"/>
          </a:xfrm>
        </p:grpSpPr>
        <p:pic>
          <p:nvPicPr>
            <p:cNvPr id="30" name="Graph m^max = 6 art">
              <a:extLst>
                <a:ext uri="{FF2B5EF4-FFF2-40B4-BE49-F238E27FC236}">
                  <a16:creationId xmlns:a16="http://schemas.microsoft.com/office/drawing/2014/main" id="{967D312C-0741-41A2-B48B-832024A87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2"/>
            </a:xfrm>
            <a:prstGeom prst="rect">
              <a:avLst/>
            </a:prstGeom>
          </p:spPr>
        </p:pic>
        <p:sp>
          <p:nvSpPr>
            <p:cNvPr id="35" name="6 cores">
              <a:extLst>
                <a:ext uri="{FF2B5EF4-FFF2-40B4-BE49-F238E27FC236}">
                  <a16:creationId xmlns:a16="http://schemas.microsoft.com/office/drawing/2014/main" id="{A861295D-BEA8-447E-9966-C7DD7FE2780D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6 cores</a:t>
              </a:r>
            </a:p>
          </p:txBody>
        </p:sp>
      </p:grpSp>
      <p:grpSp>
        <p:nvGrpSpPr>
          <p:cNvPr id="37" name="Group m^max = 4 art">
            <a:extLst>
              <a:ext uri="{FF2B5EF4-FFF2-40B4-BE49-F238E27FC236}">
                <a16:creationId xmlns:a16="http://schemas.microsoft.com/office/drawing/2014/main" id="{C9A891BA-62EA-471D-A18A-38A1E8B88022}"/>
              </a:ext>
            </a:extLst>
          </p:cNvPr>
          <p:cNvGrpSpPr/>
          <p:nvPr/>
        </p:nvGrpSpPr>
        <p:grpSpPr>
          <a:xfrm>
            <a:off x="3612057" y="1627707"/>
            <a:ext cx="5342283" cy="4208781"/>
            <a:chOff x="3612057" y="1627707"/>
            <a:chExt cx="5342283" cy="4208781"/>
          </a:xfrm>
        </p:grpSpPr>
        <p:pic>
          <p:nvPicPr>
            <p:cNvPr id="38" name="Graph m^max = 4 art">
              <a:extLst>
                <a:ext uri="{FF2B5EF4-FFF2-40B4-BE49-F238E27FC236}">
                  <a16:creationId xmlns:a16="http://schemas.microsoft.com/office/drawing/2014/main" id="{381A959D-6735-4FD6-8A88-23CBE8126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39" name="6 cores">
              <a:extLst>
                <a:ext uri="{FF2B5EF4-FFF2-40B4-BE49-F238E27FC236}">
                  <a16:creationId xmlns:a16="http://schemas.microsoft.com/office/drawing/2014/main" id="{ED691AFF-282A-45DD-8FCF-F872A5CCFA3C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4 cores</a:t>
              </a:r>
            </a:p>
          </p:txBody>
        </p:sp>
      </p:grpSp>
      <p:grpSp>
        <p:nvGrpSpPr>
          <p:cNvPr id="40" name="Group m^max = 3 art">
            <a:extLst>
              <a:ext uri="{FF2B5EF4-FFF2-40B4-BE49-F238E27FC236}">
                <a16:creationId xmlns:a16="http://schemas.microsoft.com/office/drawing/2014/main" id="{26791790-4721-4976-B76D-843213354D6A}"/>
              </a:ext>
            </a:extLst>
          </p:cNvPr>
          <p:cNvGrpSpPr/>
          <p:nvPr/>
        </p:nvGrpSpPr>
        <p:grpSpPr>
          <a:xfrm>
            <a:off x="3612055" y="1627706"/>
            <a:ext cx="5342283" cy="4208781"/>
            <a:chOff x="3612057" y="1627707"/>
            <a:chExt cx="5342283" cy="4208781"/>
          </a:xfrm>
        </p:grpSpPr>
        <p:pic>
          <p:nvPicPr>
            <p:cNvPr id="41" name="Graph m^max = 3 art">
              <a:extLst>
                <a:ext uri="{FF2B5EF4-FFF2-40B4-BE49-F238E27FC236}">
                  <a16:creationId xmlns:a16="http://schemas.microsoft.com/office/drawing/2014/main" id="{79F4C1AA-23AC-473E-B139-5970215E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2" name="6 cores">
              <a:extLst>
                <a:ext uri="{FF2B5EF4-FFF2-40B4-BE49-F238E27FC236}">
                  <a16:creationId xmlns:a16="http://schemas.microsoft.com/office/drawing/2014/main" id="{0A4E7F69-A17B-4DB1-846C-60CF09988446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3 cores</a:t>
              </a:r>
            </a:p>
          </p:txBody>
        </p:sp>
      </p:grpSp>
      <p:grpSp>
        <p:nvGrpSpPr>
          <p:cNvPr id="43" name="Group m^max = 2 art">
            <a:extLst>
              <a:ext uri="{FF2B5EF4-FFF2-40B4-BE49-F238E27FC236}">
                <a16:creationId xmlns:a16="http://schemas.microsoft.com/office/drawing/2014/main" id="{DD6C8A44-50B4-4714-9853-CD47ABB6AA7C}"/>
              </a:ext>
            </a:extLst>
          </p:cNvPr>
          <p:cNvGrpSpPr/>
          <p:nvPr/>
        </p:nvGrpSpPr>
        <p:grpSpPr>
          <a:xfrm>
            <a:off x="3612052" y="1627705"/>
            <a:ext cx="5342283" cy="4208781"/>
            <a:chOff x="3612057" y="1627707"/>
            <a:chExt cx="5342283" cy="4208781"/>
          </a:xfrm>
        </p:grpSpPr>
        <p:pic>
          <p:nvPicPr>
            <p:cNvPr id="44" name="Graph m^max = 2 art">
              <a:extLst>
                <a:ext uri="{FF2B5EF4-FFF2-40B4-BE49-F238E27FC236}">
                  <a16:creationId xmlns:a16="http://schemas.microsoft.com/office/drawing/2014/main" id="{0CD0DE7A-0C5D-46A1-948D-74DB7BDAA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5" name="6 cores">
              <a:extLst>
                <a:ext uri="{FF2B5EF4-FFF2-40B4-BE49-F238E27FC236}">
                  <a16:creationId xmlns:a16="http://schemas.microsoft.com/office/drawing/2014/main" id="{0690382E-88F5-4AD1-BFD5-54F41953390B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2 cores</a:t>
              </a:r>
            </a:p>
          </p:txBody>
        </p:sp>
      </p:grpSp>
      <p:grpSp>
        <p:nvGrpSpPr>
          <p:cNvPr id="46" name="Group m^max = 1 art">
            <a:extLst>
              <a:ext uri="{FF2B5EF4-FFF2-40B4-BE49-F238E27FC236}">
                <a16:creationId xmlns:a16="http://schemas.microsoft.com/office/drawing/2014/main" id="{7FE62514-2488-4009-A34C-6B05581EF2E5}"/>
              </a:ext>
            </a:extLst>
          </p:cNvPr>
          <p:cNvGrpSpPr/>
          <p:nvPr/>
        </p:nvGrpSpPr>
        <p:grpSpPr>
          <a:xfrm>
            <a:off x="3612046" y="1627704"/>
            <a:ext cx="5342283" cy="4208781"/>
            <a:chOff x="3612057" y="1627707"/>
            <a:chExt cx="5342283" cy="4208781"/>
          </a:xfrm>
        </p:grpSpPr>
        <p:pic>
          <p:nvPicPr>
            <p:cNvPr id="47" name="Graph m^max = 1 art">
              <a:extLst>
                <a:ext uri="{FF2B5EF4-FFF2-40B4-BE49-F238E27FC236}">
                  <a16:creationId xmlns:a16="http://schemas.microsoft.com/office/drawing/2014/main" id="{4D720A4C-DF66-4A10-9392-16D15E6B1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8" name="6 cores">
              <a:extLst>
                <a:ext uri="{FF2B5EF4-FFF2-40B4-BE49-F238E27FC236}">
                  <a16:creationId xmlns:a16="http://schemas.microsoft.com/office/drawing/2014/main" id="{30A2643D-73AD-4BBD-AF8D-A9C78ED8F4B1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 cores</a:t>
              </a:r>
            </a:p>
          </p:txBody>
        </p:sp>
      </p:grpSp>
      <p:pic>
        <p:nvPicPr>
          <p:cNvPr id="49" name="Graph m^max = 1 art">
            <a:extLst>
              <a:ext uri="{FF2B5EF4-FFF2-40B4-BE49-F238E27FC236}">
                <a16:creationId xmlns:a16="http://schemas.microsoft.com/office/drawing/2014/main" id="{41B01030-B8C3-47D6-A66F-952FDB64F8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34" y="1627704"/>
            <a:ext cx="5342282" cy="420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0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21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</a:t>
            </a:r>
            <a:r>
              <a:rPr lang="en-GB" dirty="0">
                <a:solidFill>
                  <a:srgbClr val="C00000"/>
                </a:solidFill>
              </a:rPr>
              <a:t>moldable</a:t>
            </a:r>
            <a:r>
              <a:rPr lang="en-GB" dirty="0"/>
              <a:t>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8" y="1627709"/>
            <a:ext cx="5342281" cy="4208779"/>
          </a:xfrm>
          <a:prstGeom prst="rect">
            <a:avLst/>
          </a:prstGeom>
        </p:spPr>
      </p:pic>
      <p:grpSp>
        <p:nvGrpSpPr>
          <p:cNvPr id="159" name="G8">
            <a:extLst>
              <a:ext uri="{FF2B5EF4-FFF2-40B4-BE49-F238E27FC236}">
                <a16:creationId xmlns:a16="http://schemas.microsoft.com/office/drawing/2014/main" id="{6048D3B3-8EB1-4F46-8759-DE083E9552C0}"/>
              </a:ext>
            </a:extLst>
          </p:cNvPr>
          <p:cNvGrpSpPr/>
          <p:nvPr/>
        </p:nvGrpSpPr>
        <p:grpSpPr>
          <a:xfrm>
            <a:off x="5479257" y="1786507"/>
            <a:ext cx="3274218" cy="3349849"/>
            <a:chOff x="5479257" y="1786507"/>
            <a:chExt cx="3274218" cy="3349849"/>
          </a:xfrm>
        </p:grpSpPr>
        <p:grpSp>
          <p:nvGrpSpPr>
            <p:cNvPr id="6" name="Line 8">
              <a:extLst>
                <a:ext uri="{FF2B5EF4-FFF2-40B4-BE49-F238E27FC236}">
                  <a16:creationId xmlns:a16="http://schemas.microsoft.com/office/drawing/2014/main" id="{214FF413-120F-4090-B39C-560E5F4C9042}"/>
                </a:ext>
              </a:extLst>
            </p:cNvPr>
            <p:cNvGrpSpPr/>
            <p:nvPr/>
          </p:nvGrpSpPr>
          <p:grpSpPr>
            <a:xfrm>
              <a:off x="5479257" y="1786507"/>
              <a:ext cx="3274218" cy="3349849"/>
              <a:chOff x="5479257" y="1786507"/>
              <a:chExt cx="3274218" cy="3349849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9B467EA-0A93-4959-B27F-EA81F918E4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1856911"/>
                <a:ext cx="942975" cy="165000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B3AF7E1-EDA4-4468-9258-830FC76EE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5263" y="2019174"/>
                <a:ext cx="466725" cy="813187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A693892-C06A-4283-8DC6-D6C48D8BD9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4369" y="2836069"/>
                <a:ext cx="247650" cy="1233487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B1F1741-ED62-4948-97B0-7ABDD6082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4400" y="4069556"/>
                <a:ext cx="219075" cy="1066800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A7C3582-3526-4F65-9CAE-08742CFE9D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03181" y="1809750"/>
                <a:ext cx="473870" cy="50006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FDFA559-947F-4668-8227-FCE8B63BD8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9257" y="1786507"/>
                <a:ext cx="915571" cy="22573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DAB0AD0-A580-48F0-92AF-BC3073CCEC60}"/>
                </a:ext>
              </a:extLst>
            </p:cNvPr>
            <p:cNvSpPr txBox="1"/>
            <p:nvPr/>
          </p:nvSpPr>
          <p:spPr>
            <a:xfrm>
              <a:off x="8134351" y="3052714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8</a:t>
              </a:r>
            </a:p>
          </p:txBody>
        </p:sp>
      </p:grpSp>
      <p:grpSp>
        <p:nvGrpSpPr>
          <p:cNvPr id="158" name="G4">
            <a:extLst>
              <a:ext uri="{FF2B5EF4-FFF2-40B4-BE49-F238E27FC236}">
                <a16:creationId xmlns:a16="http://schemas.microsoft.com/office/drawing/2014/main" id="{06162534-C187-410B-B484-174FA38A10FC}"/>
              </a:ext>
            </a:extLst>
          </p:cNvPr>
          <p:cNvGrpSpPr/>
          <p:nvPr/>
        </p:nvGrpSpPr>
        <p:grpSpPr>
          <a:xfrm>
            <a:off x="5469722" y="1786414"/>
            <a:ext cx="3275483" cy="3349942"/>
            <a:chOff x="5469722" y="1786414"/>
            <a:chExt cx="3275483" cy="3349942"/>
          </a:xfrm>
        </p:grpSpPr>
        <p:grpSp>
          <p:nvGrpSpPr>
            <p:cNvPr id="30" name="Line 4">
              <a:extLst>
                <a:ext uri="{FF2B5EF4-FFF2-40B4-BE49-F238E27FC236}">
                  <a16:creationId xmlns:a16="http://schemas.microsoft.com/office/drawing/2014/main" id="{EC234993-04B1-4677-AC40-1581F4488FEF}"/>
                </a:ext>
              </a:extLst>
            </p:cNvPr>
            <p:cNvGrpSpPr/>
            <p:nvPr/>
          </p:nvGrpSpPr>
          <p:grpSpPr>
            <a:xfrm>
              <a:off x="5469722" y="1786414"/>
              <a:ext cx="3275483" cy="3349942"/>
              <a:chOff x="5495658" y="2296281"/>
              <a:chExt cx="3275483" cy="3349942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797FD6C-2D9A-459C-8D7B-360F4C06D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3404" y="2366777"/>
                <a:ext cx="459583" cy="212162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40B96E1-B743-45F3-B358-BA6DE91768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2987" y="2576271"/>
                <a:ext cx="471487" cy="462484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88D38D2-642D-4191-AC5B-19FA049505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1617" y="3043517"/>
                <a:ext cx="457201" cy="690176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785837C-2D05-49C1-B762-D72D53871A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8818" y="3733693"/>
                <a:ext cx="469106" cy="1191012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7BEE7CB-5892-4E01-8AA3-6FCC63D1B2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67380" y="2298878"/>
                <a:ext cx="468372" cy="67900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DB3FA40-DA00-4787-AA0E-F938618FCA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95658" y="2296281"/>
                <a:ext cx="465866" cy="0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30B478C-F9A4-4A6C-9A09-134821E64F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7924" y="4924705"/>
                <a:ext cx="463217" cy="721518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55D3E5B-90D8-4189-A5FE-A117D8FFA7A2}"/>
                </a:ext>
              </a:extLst>
            </p:cNvPr>
            <p:cNvSpPr txBox="1"/>
            <p:nvPr/>
          </p:nvSpPr>
          <p:spPr>
            <a:xfrm>
              <a:off x="7632412" y="3162217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4</a:t>
              </a:r>
            </a:p>
          </p:txBody>
        </p:sp>
      </p:grpSp>
      <p:grpSp>
        <p:nvGrpSpPr>
          <p:cNvPr id="157" name="G2">
            <a:extLst>
              <a:ext uri="{FF2B5EF4-FFF2-40B4-BE49-F238E27FC236}">
                <a16:creationId xmlns:a16="http://schemas.microsoft.com/office/drawing/2014/main" id="{4C54ACEC-E6A1-4D6B-9D89-F28932F609C9}"/>
              </a:ext>
            </a:extLst>
          </p:cNvPr>
          <p:cNvGrpSpPr/>
          <p:nvPr/>
        </p:nvGrpSpPr>
        <p:grpSpPr>
          <a:xfrm>
            <a:off x="5474910" y="1782891"/>
            <a:ext cx="3270295" cy="3349069"/>
            <a:chOff x="5474910" y="1782891"/>
            <a:chExt cx="3270295" cy="3349069"/>
          </a:xfrm>
        </p:grpSpPr>
        <p:grpSp>
          <p:nvGrpSpPr>
            <p:cNvPr id="142" name="Line 2">
              <a:extLst>
                <a:ext uri="{FF2B5EF4-FFF2-40B4-BE49-F238E27FC236}">
                  <a16:creationId xmlns:a16="http://schemas.microsoft.com/office/drawing/2014/main" id="{56EE4DDB-2BBE-4638-B994-246BAC0FC5FE}"/>
                </a:ext>
              </a:extLst>
            </p:cNvPr>
            <p:cNvGrpSpPr/>
            <p:nvPr/>
          </p:nvGrpSpPr>
          <p:grpSpPr>
            <a:xfrm>
              <a:off x="5474910" y="1782891"/>
              <a:ext cx="3270295" cy="3349069"/>
              <a:chOff x="5474910" y="1782891"/>
              <a:chExt cx="3270295" cy="3349069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8AC0F51-9B91-4683-B6A9-5CC8B2056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2113565"/>
                <a:ext cx="469106" cy="82179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13DA68E-5CC2-47A4-A199-04589D043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6157" y="2935355"/>
                <a:ext cx="464344" cy="146294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7C8B8C7-FB12-4EE8-A3D9-9DBA1132F9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7481" y="5083969"/>
                <a:ext cx="467724" cy="47991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26EF248-7D6E-4345-954A-E9369D3E29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2882" y="4398295"/>
                <a:ext cx="456329" cy="685674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D381B06-90A7-473F-BBE3-F81C64BA4D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15087" y="1850815"/>
                <a:ext cx="459387" cy="26275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F9B33238-1D70-4C51-94C2-FE4B541959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33792" y="1785735"/>
                <a:ext cx="466307" cy="61956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A473BB17-F4A7-4BCC-9CB7-BD786A7FD4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4910" y="1782891"/>
                <a:ext cx="462628" cy="3509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AD2EB50-00FE-404F-9B84-17576912D19C}"/>
                </a:ext>
              </a:extLst>
            </p:cNvPr>
            <p:cNvSpPr txBox="1"/>
            <p:nvPr/>
          </p:nvSpPr>
          <p:spPr>
            <a:xfrm>
              <a:off x="7248236" y="3211980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2</a:t>
              </a:r>
            </a:p>
          </p:txBody>
        </p:sp>
      </p:grpSp>
      <p:grpSp>
        <p:nvGrpSpPr>
          <p:cNvPr id="156" name="G1">
            <a:extLst>
              <a:ext uri="{FF2B5EF4-FFF2-40B4-BE49-F238E27FC236}">
                <a16:creationId xmlns:a16="http://schemas.microsoft.com/office/drawing/2014/main" id="{09319F25-B7FD-4A85-918D-D9B394A7A257}"/>
              </a:ext>
            </a:extLst>
          </p:cNvPr>
          <p:cNvGrpSpPr/>
          <p:nvPr/>
        </p:nvGrpSpPr>
        <p:grpSpPr>
          <a:xfrm>
            <a:off x="5473987" y="1784646"/>
            <a:ext cx="2770724" cy="3347315"/>
            <a:chOff x="5473987" y="1784646"/>
            <a:chExt cx="2770724" cy="3347315"/>
          </a:xfrm>
        </p:grpSpPr>
        <p:grpSp>
          <p:nvGrpSpPr>
            <p:cNvPr id="96" name="Line 1">
              <a:extLst>
                <a:ext uri="{FF2B5EF4-FFF2-40B4-BE49-F238E27FC236}">
                  <a16:creationId xmlns:a16="http://schemas.microsoft.com/office/drawing/2014/main" id="{9A34DDB8-CEB1-402C-A0A4-59945557F7B5}"/>
                </a:ext>
              </a:extLst>
            </p:cNvPr>
            <p:cNvGrpSpPr/>
            <p:nvPr/>
          </p:nvGrpSpPr>
          <p:grpSpPr>
            <a:xfrm>
              <a:off x="5473987" y="1784646"/>
              <a:ext cx="2770724" cy="3347315"/>
              <a:chOff x="5476869" y="2370707"/>
              <a:chExt cx="2770724" cy="3347315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D3F4CB4-B1F1-4054-B6C9-DEB68AF9B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2676" y="3072587"/>
                <a:ext cx="497825" cy="1362273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F73F139-5361-4F29-AE2D-D2361B163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78120" y="4434860"/>
                <a:ext cx="435263" cy="1111345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C3388942-D7D4-4118-A114-93637CD6A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2908" y="5546205"/>
                <a:ext cx="424685" cy="171817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86AE2AB4-38BB-43FC-A35F-E3A685EDD9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12698" y="2506406"/>
                <a:ext cx="467039" cy="563795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8A90365F-4457-4F59-8136-58A6A52445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6869" y="2370707"/>
                <a:ext cx="467457" cy="44952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9892803-1471-4D26-9B27-B9EE16225A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6831" y="2413362"/>
                <a:ext cx="457315" cy="96410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268F212-FAD8-4571-BEC1-CB2C694E812E}"/>
                </a:ext>
              </a:extLst>
            </p:cNvPr>
            <p:cNvSpPr txBox="1"/>
            <p:nvPr/>
          </p:nvSpPr>
          <p:spPr>
            <a:xfrm>
              <a:off x="6953128" y="3274977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1</a:t>
              </a:r>
            </a:p>
          </p:txBody>
        </p:sp>
      </p:grpSp>
      <p:grpSp>
        <p:nvGrpSpPr>
          <p:cNvPr id="155" name="G6">
            <a:extLst>
              <a:ext uri="{FF2B5EF4-FFF2-40B4-BE49-F238E27FC236}">
                <a16:creationId xmlns:a16="http://schemas.microsoft.com/office/drawing/2014/main" id="{FEB1079C-11EA-4F06-9A13-9011CAE9B7A3}"/>
              </a:ext>
            </a:extLst>
          </p:cNvPr>
          <p:cNvGrpSpPr/>
          <p:nvPr/>
        </p:nvGrpSpPr>
        <p:grpSpPr>
          <a:xfrm>
            <a:off x="5478074" y="1785167"/>
            <a:ext cx="3267131" cy="3351190"/>
            <a:chOff x="5478074" y="1785167"/>
            <a:chExt cx="3267131" cy="3351190"/>
          </a:xfrm>
        </p:grpSpPr>
        <p:grpSp>
          <p:nvGrpSpPr>
            <p:cNvPr id="17" name="Line 6">
              <a:extLst>
                <a:ext uri="{FF2B5EF4-FFF2-40B4-BE49-F238E27FC236}">
                  <a16:creationId xmlns:a16="http://schemas.microsoft.com/office/drawing/2014/main" id="{35BA049D-4099-4181-95B6-7F8AB849A3F8}"/>
                </a:ext>
              </a:extLst>
            </p:cNvPr>
            <p:cNvGrpSpPr/>
            <p:nvPr/>
          </p:nvGrpSpPr>
          <p:grpSpPr>
            <a:xfrm>
              <a:off x="5478074" y="1785167"/>
              <a:ext cx="3267131" cy="3351190"/>
              <a:chOff x="5478074" y="1785167"/>
              <a:chExt cx="3267131" cy="335119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CEF87CA-8B9E-4B15-BE23-94754C3514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074" y="1785167"/>
                <a:ext cx="464306" cy="149134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A4871B9-BF25-4B2A-9615-36AA0B7F5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5545" y="1938566"/>
                <a:ext cx="470693" cy="757735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592BBAF-1B6B-467E-9F06-39A84463D8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7468" y="2696301"/>
                <a:ext cx="455183" cy="1206568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8290AB2-51C9-4C09-A6B4-F0B9FB745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3902869"/>
                <a:ext cx="469106" cy="1229091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0C8D797-BABA-49BC-8DDC-8FB66A616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8538" y="5131960"/>
                <a:ext cx="1396667" cy="4397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5627E75-FDD5-4A05-824A-0281E79547F7}"/>
                </a:ext>
              </a:extLst>
            </p:cNvPr>
            <p:cNvSpPr txBox="1"/>
            <p:nvPr/>
          </p:nvSpPr>
          <p:spPr>
            <a:xfrm>
              <a:off x="6441817" y="3351502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6</a:t>
              </a:r>
            </a:p>
          </p:txBody>
        </p:sp>
      </p:grpSp>
      <p:grpSp>
        <p:nvGrpSpPr>
          <p:cNvPr id="154" name="G3">
            <a:extLst>
              <a:ext uri="{FF2B5EF4-FFF2-40B4-BE49-F238E27FC236}">
                <a16:creationId xmlns:a16="http://schemas.microsoft.com/office/drawing/2014/main" id="{376FE8E1-D2DB-46D8-A9AC-E6E801EDFADC}"/>
              </a:ext>
            </a:extLst>
          </p:cNvPr>
          <p:cNvGrpSpPr/>
          <p:nvPr/>
        </p:nvGrpSpPr>
        <p:grpSpPr>
          <a:xfrm>
            <a:off x="4538663" y="1782891"/>
            <a:ext cx="4214812" cy="3349069"/>
            <a:chOff x="4538663" y="1782891"/>
            <a:chExt cx="4214812" cy="3349069"/>
          </a:xfrm>
        </p:grpSpPr>
        <p:grpSp>
          <p:nvGrpSpPr>
            <p:cNvPr id="95" name="Line 3">
              <a:extLst>
                <a:ext uri="{FF2B5EF4-FFF2-40B4-BE49-F238E27FC236}">
                  <a16:creationId xmlns:a16="http://schemas.microsoft.com/office/drawing/2014/main" id="{13B84549-EDE0-4FE9-9D5E-7909398DB3AA}"/>
                </a:ext>
              </a:extLst>
            </p:cNvPr>
            <p:cNvGrpSpPr/>
            <p:nvPr/>
          </p:nvGrpSpPr>
          <p:grpSpPr>
            <a:xfrm>
              <a:off x="4538663" y="1782891"/>
              <a:ext cx="4214812" cy="3349069"/>
              <a:chOff x="4538663" y="1782891"/>
              <a:chExt cx="4214812" cy="3349069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0B4A244-1A19-41E6-B13D-84975C8A1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239" y="1785735"/>
                <a:ext cx="458803" cy="698405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D932D7E-20C6-40A8-839F-58862C0B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1145" y="2484140"/>
                <a:ext cx="466799" cy="2006898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E2D51BD-39C7-40D7-B684-0E25B10DFB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7" y="4509075"/>
                <a:ext cx="464707" cy="622885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8C78B3F-3F16-48B3-B364-EDBCF51624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9794" y="5131959"/>
                <a:ext cx="1873681" cy="1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4DB1BA8-C63A-41AB-9CFA-04BA2AC04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8663" y="1782891"/>
                <a:ext cx="934388" cy="0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94776DD-D1B3-4BC4-B7B5-AD899CF95C8C}"/>
                </a:ext>
              </a:extLst>
            </p:cNvPr>
            <p:cNvSpPr txBox="1"/>
            <p:nvPr/>
          </p:nvSpPr>
          <p:spPr>
            <a:xfrm>
              <a:off x="5914843" y="3429716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3</a:t>
              </a:r>
            </a:p>
          </p:txBody>
        </p:sp>
      </p:grpSp>
      <p:pic>
        <p:nvPicPr>
          <p:cNvPr id="160" name="Picture 159" descr="A picture containing clock&#10;&#10;Description automatically generated">
            <a:extLst>
              <a:ext uri="{FF2B5EF4-FFF2-40B4-BE49-F238E27FC236}">
                <a16:creationId xmlns:a16="http://schemas.microsoft.com/office/drawing/2014/main" id="{B15918DC-E3A7-42C1-AF2B-3D24DD35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51" y="1074221"/>
            <a:ext cx="2018611" cy="4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6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22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4 moldable tasks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5 segments per task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35324"/>
            <a:ext cx="5322948" cy="4193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11F5B-FDF8-4CE4-8B9C-3925CF732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AFBBB-046A-4D7C-AB06-FEA10BC840BA}"/>
              </a:ext>
            </a:extLst>
          </p:cNvPr>
          <p:cNvSpPr txBox="1"/>
          <p:nvPr/>
        </p:nvSpPr>
        <p:spPr>
          <a:xfrm>
            <a:off x="4873853" y="37320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D18DA-581B-46D0-A504-7CD9301AECFB}"/>
              </a:ext>
            </a:extLst>
          </p:cNvPr>
          <p:cNvSpPr txBox="1"/>
          <p:nvPr/>
        </p:nvSpPr>
        <p:spPr>
          <a:xfrm>
            <a:off x="5331053" y="36558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47EDA-E9AB-43C3-9F56-247DABBAFAB8}"/>
              </a:ext>
            </a:extLst>
          </p:cNvPr>
          <p:cNvSpPr txBox="1"/>
          <p:nvPr/>
        </p:nvSpPr>
        <p:spPr>
          <a:xfrm>
            <a:off x="5640878" y="3603511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D6AE7-4FE3-469F-A4DD-455401A521EA}"/>
              </a:ext>
            </a:extLst>
          </p:cNvPr>
          <p:cNvSpPr txBox="1"/>
          <p:nvPr/>
        </p:nvSpPr>
        <p:spPr>
          <a:xfrm>
            <a:off x="7471679" y="3207373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63049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23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4 moldable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utilization: 70%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18399"/>
            <a:ext cx="5322948" cy="4227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D4B04-2DF5-4A6B-84B8-7A6BC0E1D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54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  <a:buBlip>
                <a:blip r:embed="rId2"/>
              </a:buBlip>
            </a:pPr>
            <a:r>
              <a:rPr lang="en-GB" dirty="0"/>
              <a:t> Gang schedulability analysis</a:t>
            </a:r>
          </a:p>
          <a:p>
            <a:r>
              <a:rPr lang="en-GB" dirty="0"/>
              <a:t>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052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Core assignment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6047"/>
            <a:ext cx="7886700" cy="1523671"/>
          </a:xfrm>
        </p:spPr>
        <p:txBody>
          <a:bodyPr/>
          <a:lstStyle/>
          <a:p>
            <a:r>
              <a:rPr lang="en-GB" dirty="0"/>
              <a:t>JLFP assigns the maximum possible cores to a job</a:t>
            </a:r>
          </a:p>
          <a:p>
            <a:r>
              <a:rPr lang="en-GB" dirty="0"/>
              <a:t>Assign minimum number of cores that meet deadline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030" y="3980511"/>
            <a:ext cx="3819806" cy="1747880"/>
          </a:xfrm>
          <a:prstGeom prst="rect">
            <a:avLst/>
          </a:prstGeom>
        </p:spPr>
      </p:pic>
      <p:pic>
        <p:nvPicPr>
          <p:cNvPr id="27" name="system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031" y="3980511"/>
            <a:ext cx="3819805" cy="1747880"/>
          </a:xfrm>
          <a:prstGeom prst="rect">
            <a:avLst/>
          </a:prstGeom>
        </p:spPr>
      </p:pic>
      <p:pic>
        <p:nvPicPr>
          <p:cNvPr id="15" name="system_1">
            <a:extLst>
              <a:ext uri="{FF2B5EF4-FFF2-40B4-BE49-F238E27FC236}">
                <a16:creationId xmlns:a16="http://schemas.microsoft.com/office/drawing/2014/main" id="{EC30A9A5-2873-4B89-8B77-6C04C13F0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031" y="3980512"/>
            <a:ext cx="3819805" cy="1747879"/>
          </a:xfrm>
          <a:prstGeom prst="rect">
            <a:avLst/>
          </a:prstGeom>
        </p:spPr>
      </p:pic>
      <p:pic>
        <p:nvPicPr>
          <p:cNvPr id="22" name="system_2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031" y="3980511"/>
            <a:ext cx="3819805" cy="1747880"/>
          </a:xfrm>
          <a:prstGeom prst="rect">
            <a:avLst/>
          </a:prstGeom>
        </p:spPr>
      </p:pic>
      <p:pic>
        <p:nvPicPr>
          <p:cNvPr id="16" name="system_3">
            <a:extLst>
              <a:ext uri="{FF2B5EF4-FFF2-40B4-BE49-F238E27FC236}">
                <a16:creationId xmlns:a16="http://schemas.microsoft.com/office/drawing/2014/main" id="{9DBB58EA-D07C-4D60-AA79-1EAB1E6CD1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029" y="3980511"/>
            <a:ext cx="3819805" cy="17478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933668" y="3834460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68" y="3834460"/>
                <a:ext cx="1276663" cy="300082"/>
              </a:xfrm>
              <a:prstGeom prst="rect">
                <a:avLst/>
              </a:prstGeom>
              <a:blipFill>
                <a:blip r:embed="rId8"/>
                <a:stretch>
                  <a:fillRect l="-952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933669" y="3834547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 dirty="0"/>
                  <a:t>S</a:t>
                </a:r>
                <a:r>
                  <a:rPr lang="en-GB" sz="1350" dirty="0"/>
                  <a:t>c</a:t>
                </a:r>
                <a:r>
                  <a:rPr lang="en-150" sz="1350" dirty="0"/>
                  <a:t>h</a:t>
                </a:r>
                <a:r>
                  <a:rPr lang="en-GB" sz="1350" dirty="0"/>
                  <a:t>e</a:t>
                </a:r>
                <a:r>
                  <a:rPr lang="en-150" sz="1350" dirty="0"/>
                  <a:t>d</a:t>
                </a:r>
                <a:r>
                  <a:rPr lang="en-GB" sz="1350" dirty="0"/>
                  <a:t>u</a:t>
                </a:r>
                <a:r>
                  <a:rPr lang="en-150" sz="1350" dirty="0"/>
                  <a:t>l</a:t>
                </a:r>
                <a:r>
                  <a:rPr lang="en-GB" sz="1350" dirty="0"/>
                  <a:t>i</a:t>
                </a:r>
                <a:r>
                  <a:rPr lang="en-150" sz="1350" dirty="0"/>
                  <a:t>n</a:t>
                </a:r>
                <a:r>
                  <a:rPr lang="en-GB" sz="1350" dirty="0"/>
                  <a:t>g</a:t>
                </a:r>
                <a:r>
                  <a:rPr lang="en-150" sz="13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69" y="3834547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952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465815" y="3834547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J</a:t>
            </a:r>
            <a:r>
              <a:rPr lang="en-GB" sz="1350" dirty="0"/>
              <a:t>L</a:t>
            </a:r>
            <a:r>
              <a:rPr lang="en-150" sz="1350" dirty="0"/>
              <a:t>F</a:t>
            </a:r>
            <a:r>
              <a:rPr lang="en-GB" sz="1350" dirty="0"/>
              <a:t>P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4696072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4696072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601027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30, 15,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601027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30, 15,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261561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261561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8870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4E2822-8909-4873-AF29-2578D61D1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5350"/>
            <a:ext cx="3819806" cy="153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10"/>
            <a:ext cx="3819806" cy="1539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01241" y="4158688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J</a:t>
            </a:r>
            <a:r>
              <a:rPr lang="en-GB" sz="1350" dirty="0"/>
              <a:t>L</a:t>
            </a:r>
            <a:r>
              <a:rPr lang="en-150" sz="1350" dirty="0"/>
              <a:t>F</a:t>
            </a:r>
            <a:r>
              <a:rPr lang="en-GB" sz="1350" dirty="0"/>
              <a:t>P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Reservation-based 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9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5536" cy="1538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1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42271" y="4169826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ResG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">
            <a:extLst>
              <a:ext uri="{FF2B5EF4-FFF2-40B4-BE49-F238E27FC236}">
                <a16:creationId xmlns:a16="http://schemas.microsoft.com/office/drawing/2014/main" id="{089CCFA4-AF15-4A26-9EC8-3297A7A65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9205" y="1887607"/>
            <a:ext cx="4751263" cy="3741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grpSp>
        <p:nvGrpSpPr>
          <p:cNvPr id="11" name="This work">
            <a:extLst>
              <a:ext uri="{FF2B5EF4-FFF2-40B4-BE49-F238E27FC236}">
                <a16:creationId xmlns:a16="http://schemas.microsoft.com/office/drawing/2014/main" id="{06E25989-39E3-4AF2-A2A8-9AA0E9D8F84C}"/>
              </a:ext>
            </a:extLst>
          </p:cNvPr>
          <p:cNvGrpSpPr/>
          <p:nvPr/>
        </p:nvGrpSpPr>
        <p:grpSpPr>
          <a:xfrm>
            <a:off x="7590397" y="2546451"/>
            <a:ext cx="1116031" cy="744437"/>
            <a:chOff x="7590397" y="2546451"/>
            <a:chExt cx="1116031" cy="74443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983E60B-572A-4C09-A86E-79F49ED73B78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7633257" y="2846533"/>
              <a:ext cx="515156" cy="44435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1824ED-0AB7-4246-A703-A8C3390782BB}"/>
                </a:ext>
              </a:extLst>
            </p:cNvPr>
            <p:cNvSpPr txBox="1"/>
            <p:nvPr/>
          </p:nvSpPr>
          <p:spPr>
            <a:xfrm>
              <a:off x="7590397" y="2546451"/>
              <a:ext cx="111603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This work</a:t>
              </a:r>
            </a:p>
          </p:txBody>
        </p:sp>
      </p:grpSp>
      <p:grpSp>
        <p:nvGrpSpPr>
          <p:cNvPr id="6" name="Baseline">
            <a:extLst>
              <a:ext uri="{FF2B5EF4-FFF2-40B4-BE49-F238E27FC236}">
                <a16:creationId xmlns:a16="http://schemas.microsoft.com/office/drawing/2014/main" id="{CF7BBE62-7F4A-438F-8C08-B730AB9D0BDF}"/>
              </a:ext>
            </a:extLst>
          </p:cNvPr>
          <p:cNvGrpSpPr/>
          <p:nvPr/>
        </p:nvGrpSpPr>
        <p:grpSpPr>
          <a:xfrm>
            <a:off x="4826988" y="3452434"/>
            <a:ext cx="2008076" cy="703871"/>
            <a:chOff x="4826988" y="3452434"/>
            <a:chExt cx="2008076" cy="7038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BBCD41-3BEB-450A-860C-40C3ACEC7E5B}"/>
                </a:ext>
              </a:extLst>
            </p:cNvPr>
            <p:cNvSpPr txBox="1"/>
            <p:nvPr/>
          </p:nvSpPr>
          <p:spPr>
            <a:xfrm>
              <a:off x="4826988" y="3856223"/>
              <a:ext cx="1214306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Baseline (JLFP)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DEFAE17-A2A3-4063-82E6-B6B87204D0BF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6041294" y="3452434"/>
              <a:ext cx="793770" cy="55383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AD757-8A42-4F07-89C4-54BEC1F2A651}"/>
              </a:ext>
            </a:extLst>
          </p:cNvPr>
          <p:cNvGrpSpPr/>
          <p:nvPr/>
        </p:nvGrpSpPr>
        <p:grpSpPr>
          <a:xfrm>
            <a:off x="6920241" y="2386967"/>
            <a:ext cx="300082" cy="1887377"/>
            <a:chOff x="6278818" y="1275252"/>
            <a:chExt cx="400108" cy="28109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1681A0-682C-4AFA-9EF7-B981E42C7EC2}"/>
                </a:ext>
              </a:extLst>
            </p:cNvPr>
            <p:cNvCxnSpPr>
              <a:cxnSpLocks/>
            </p:cNvCxnSpPr>
            <p:nvPr/>
          </p:nvCxnSpPr>
          <p:spPr>
            <a:xfrm>
              <a:off x="6612392" y="1275252"/>
              <a:ext cx="4308" cy="2810973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EDE13B-37BB-438F-878C-E1345BC94CBE}"/>
                </a:ext>
              </a:extLst>
            </p:cNvPr>
            <p:cNvSpPr txBox="1"/>
            <p:nvPr/>
          </p:nvSpPr>
          <p:spPr>
            <a:xfrm rot="16200000">
              <a:off x="6083125" y="2324235"/>
              <a:ext cx="791493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64%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C3F56C-54EA-4EBD-A385-9BD96972EFB1}"/>
              </a:ext>
            </a:extLst>
          </p:cNvPr>
          <p:cNvGrpSpPr/>
          <p:nvPr/>
        </p:nvGrpSpPr>
        <p:grpSpPr>
          <a:xfrm>
            <a:off x="7334117" y="3290888"/>
            <a:ext cx="300082" cy="1641522"/>
            <a:chOff x="6274771" y="1756093"/>
            <a:chExt cx="400108" cy="236347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140C52-AC83-481F-B7F5-67582604E9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76" y="1756093"/>
              <a:ext cx="13425" cy="2363470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64AFA9-A810-4636-A0AB-C20297B81D56}"/>
                </a:ext>
              </a:extLst>
            </p:cNvPr>
            <p:cNvSpPr txBox="1"/>
            <p:nvPr/>
          </p:nvSpPr>
          <p:spPr>
            <a:xfrm rot="16200000">
              <a:off x="6043141" y="2597999"/>
              <a:ext cx="863367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55%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A97775-0127-43DF-8D4B-29426B4A01EB}"/>
              </a:ext>
            </a:extLst>
          </p:cNvPr>
          <p:cNvGrpSpPr/>
          <p:nvPr/>
        </p:nvGrpSpPr>
        <p:grpSpPr>
          <a:xfrm>
            <a:off x="6503498" y="2130900"/>
            <a:ext cx="300082" cy="998063"/>
            <a:chOff x="6278049" y="2642853"/>
            <a:chExt cx="400108" cy="142114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EAF9E5-0B25-4B9F-831C-2CBDEE2FF620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642853"/>
              <a:ext cx="0" cy="1421147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6DD54C-842C-4C66-8E4A-E4C7407882FC}"/>
                </a:ext>
              </a:extLst>
            </p:cNvPr>
            <p:cNvSpPr txBox="1"/>
            <p:nvPr/>
          </p:nvSpPr>
          <p:spPr>
            <a:xfrm rot="16200000">
              <a:off x="5976249" y="3063780"/>
              <a:ext cx="1003708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33%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1D3381E-37C0-4A38-9298-C65EF96B861D}"/>
              </a:ext>
            </a:extLst>
          </p:cNvPr>
          <p:cNvSpPr txBox="1"/>
          <p:nvPr/>
        </p:nvSpPr>
        <p:spPr>
          <a:xfrm>
            <a:off x="92132" y="2068494"/>
            <a:ext cx="3950950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Evaluated in simulator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Randomly generated task sets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20 moldable tasks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  <a:p>
            <a:pPr marL="671513" lvl="1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16" name="Legend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417E47-8B6F-498D-A946-D99962BE2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505" y="1331442"/>
            <a:ext cx="808636" cy="47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maximum parallelism of a gang task has a big role in the schedulability</a:t>
            </a:r>
          </a:p>
          <a:p>
            <a:endParaRPr lang="en-GB" dirty="0"/>
          </a:p>
          <a:p>
            <a:r>
              <a:rPr lang="en-GB" dirty="0"/>
              <a:t>With a better scheduling policy one can improve the schedulability of moldable gang tasks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 with precedence constraints</a:t>
            </a:r>
          </a:p>
          <a:p>
            <a:endParaRPr lang="en-GB" dirty="0"/>
          </a:p>
          <a:p>
            <a:r>
              <a:rPr lang="en-GB" dirty="0"/>
              <a:t>Provide an SAG analysis for the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FC86B0BE-D612-407E-9CA7-AAB82AAEAE40}"/>
              </a:ext>
            </a:extLst>
          </p:cNvPr>
          <p:cNvGrpSpPr/>
          <p:nvPr/>
        </p:nvGrpSpPr>
        <p:grpSpPr>
          <a:xfrm>
            <a:off x="628650" y="3630812"/>
            <a:ext cx="1864820" cy="2578399"/>
            <a:chOff x="5819174" y="2239666"/>
            <a:chExt cx="2224521" cy="3075742"/>
          </a:xfrm>
        </p:grpSpPr>
        <p:pic>
          <p:nvPicPr>
            <p:cNvPr id="32" name="Content Placeholder 7">
              <a:extLst>
                <a:ext uri="{FF2B5EF4-FFF2-40B4-BE49-F238E27FC236}">
                  <a16:creationId xmlns:a16="http://schemas.microsoft.com/office/drawing/2014/main" id="{BD606001-4832-49A1-AE0F-7564C9253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19174" y="2239666"/>
              <a:ext cx="2224521" cy="3075742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7533D94-CFD8-4D3A-8F03-594B52335095}"/>
                </a:ext>
              </a:extLst>
            </p:cNvPr>
            <p:cNvGrpSpPr/>
            <p:nvPr/>
          </p:nvGrpSpPr>
          <p:grpSpPr>
            <a:xfrm>
              <a:off x="7417583" y="3940082"/>
              <a:ext cx="477749" cy="329086"/>
              <a:chOff x="7858687" y="2194448"/>
              <a:chExt cx="477749" cy="329086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40C5A81-1E1E-435C-9F46-BFFCBC1CBF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8687" y="2194448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ADED128-06EC-439D-8198-11F27D2B79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8687" y="2194448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E3B72A6-A673-44E1-A6E2-031D49F893FC}"/>
                </a:ext>
              </a:extLst>
            </p:cNvPr>
            <p:cNvGrpSpPr/>
            <p:nvPr/>
          </p:nvGrpSpPr>
          <p:grpSpPr>
            <a:xfrm>
              <a:off x="7465732" y="2942001"/>
              <a:ext cx="477749" cy="329086"/>
              <a:chOff x="7858687" y="2712450"/>
              <a:chExt cx="477749" cy="329086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A1D7262-044F-4A35-8506-EA89B60A9D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8687" y="2712450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4D1ADDC-4690-430B-A030-BFF691B4F4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8687" y="2712450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34DDB89-3D4D-4E70-B281-4C6E08EFB548}"/>
                </a:ext>
              </a:extLst>
            </p:cNvPr>
            <p:cNvGrpSpPr/>
            <p:nvPr/>
          </p:nvGrpSpPr>
          <p:grpSpPr>
            <a:xfrm>
              <a:off x="7417582" y="4419594"/>
              <a:ext cx="477749" cy="329086"/>
              <a:chOff x="7858687" y="4309413"/>
              <a:chExt cx="477749" cy="329086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6332DFF-BF21-47EC-A845-B8F2030B6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8687" y="4309413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FD76714-84A3-486F-AF4A-54D3A1226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8687" y="4309413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E9F0D93-734F-45CC-98A6-FC15603F3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369" y="4341948"/>
            <a:ext cx="3563604" cy="142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6A44AF-AD8A-4823-928B-272E8B0D8CF8}"/>
              </a:ext>
            </a:extLst>
          </p:cNvPr>
          <p:cNvGrpSpPr/>
          <p:nvPr/>
        </p:nvGrpSpPr>
        <p:grpSpPr>
          <a:xfrm>
            <a:off x="3445576" y="1358100"/>
            <a:ext cx="4953863" cy="1249960"/>
            <a:chOff x="4167952" y="1993193"/>
            <a:chExt cx="4953863" cy="124996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DADB097-315C-4355-A7D5-F64A90857050}"/>
                </a:ext>
              </a:extLst>
            </p:cNvPr>
            <p:cNvSpPr/>
            <p:nvPr/>
          </p:nvSpPr>
          <p:spPr>
            <a:xfrm>
              <a:off x="5279508" y="1993193"/>
              <a:ext cx="3842307" cy="124996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06450" indent="-3175" algn="ctr"/>
              <a:r>
                <a:rPr lang="en-GB" dirty="0"/>
                <a:t>Paper submitted to RTSS 2020 for the </a:t>
              </a:r>
              <a:r>
                <a:rPr lang="en-GB" dirty="0">
                  <a:solidFill>
                    <a:srgbClr val="FF4747"/>
                  </a:solidFill>
                </a:rPr>
                <a:t>non-preemptive</a:t>
              </a:r>
              <a:r>
                <a:rPr lang="en-GB" dirty="0"/>
                <a:t> analysis</a:t>
              </a:r>
            </a:p>
          </p:txBody>
        </p:sp>
        <p:pic>
          <p:nvPicPr>
            <p:cNvPr id="10" name="Graphic 9" descr="Document">
              <a:extLst>
                <a:ext uri="{FF2B5EF4-FFF2-40B4-BE49-F238E27FC236}">
                  <a16:creationId xmlns:a16="http://schemas.microsoft.com/office/drawing/2014/main" id="{7226B0EB-455F-4B7D-B156-AD22A7F3D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1508" y="2148210"/>
              <a:ext cx="914400" cy="9144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D7E9FB2-8D8D-468C-BDED-59FDCBCC87A2}"/>
                </a:ext>
              </a:extLst>
            </p:cNvPr>
            <p:cNvCxnSpPr>
              <a:cxnSpLocks/>
            </p:cNvCxnSpPr>
            <p:nvPr/>
          </p:nvCxnSpPr>
          <p:spPr>
            <a:xfrm>
              <a:off x="4167952" y="2315871"/>
              <a:ext cx="865602" cy="2705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B6432AA-FF7E-41E8-B8F2-B38A17273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7532" y="2802578"/>
              <a:ext cx="836021" cy="4405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822F9F-23A1-425C-98DF-A0C636604558}"/>
              </a:ext>
            </a:extLst>
          </p:cNvPr>
          <p:cNvGrpSpPr/>
          <p:nvPr/>
        </p:nvGrpSpPr>
        <p:grpSpPr>
          <a:xfrm>
            <a:off x="3309694" y="2910070"/>
            <a:ext cx="5089745" cy="1166824"/>
            <a:chOff x="4032070" y="3892856"/>
            <a:chExt cx="4661908" cy="116682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4D659CD-9958-4DB2-96FC-5CB864884076}"/>
                </a:ext>
              </a:extLst>
            </p:cNvPr>
            <p:cNvSpPr/>
            <p:nvPr/>
          </p:nvSpPr>
          <p:spPr>
            <a:xfrm>
              <a:off x="5174651" y="3892856"/>
              <a:ext cx="3519327" cy="116682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4375" algn="ctr"/>
              <a:r>
                <a:rPr lang="en-GB" dirty="0"/>
                <a:t>Presented in CAPITAL workshop</a:t>
              </a:r>
            </a:p>
          </p:txBody>
        </p:sp>
        <p:pic>
          <p:nvPicPr>
            <p:cNvPr id="12" name="Graphic 11" descr="Presentation with bar chart">
              <a:extLst>
                <a:ext uri="{FF2B5EF4-FFF2-40B4-BE49-F238E27FC236}">
                  <a16:creationId xmlns:a16="http://schemas.microsoft.com/office/drawing/2014/main" id="{7E6ADBC2-3D3E-4E36-9042-193097C36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61737" y="4019068"/>
              <a:ext cx="914400" cy="91440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44474F0-A0AE-46EA-993D-66BD3816AAFB}"/>
                </a:ext>
              </a:extLst>
            </p:cNvPr>
            <p:cNvCxnSpPr>
              <a:cxnSpLocks/>
            </p:cNvCxnSpPr>
            <p:nvPr/>
          </p:nvCxnSpPr>
          <p:spPr>
            <a:xfrm>
              <a:off x="4032070" y="4476268"/>
              <a:ext cx="940525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666D6F8-C43F-4C9F-8019-409EEC672FB2}"/>
              </a:ext>
            </a:extLst>
          </p:cNvPr>
          <p:cNvSpPr/>
          <p:nvPr/>
        </p:nvSpPr>
        <p:spPr>
          <a:xfrm>
            <a:off x="731858" y="1379914"/>
            <a:ext cx="2404728" cy="6017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schedulability analysis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CE1875B-7B90-4D43-A0F8-19E9491FFC07}"/>
              </a:ext>
            </a:extLst>
          </p:cNvPr>
          <p:cNvSpPr/>
          <p:nvPr/>
        </p:nvSpPr>
        <p:spPr>
          <a:xfrm>
            <a:off x="731858" y="3104863"/>
            <a:ext cx="2404728" cy="6017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scheduling policy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18C6863-6D3C-4D48-AEA0-67CD7F534BE5}"/>
              </a:ext>
            </a:extLst>
          </p:cNvPr>
          <p:cNvGrpSpPr/>
          <p:nvPr/>
        </p:nvGrpSpPr>
        <p:grpSpPr>
          <a:xfrm>
            <a:off x="731858" y="1680778"/>
            <a:ext cx="2404728" cy="1147340"/>
            <a:chOff x="731858" y="1680778"/>
            <a:chExt cx="2404728" cy="114734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142BF68-1FEE-485F-A9AC-D389AA894E70}"/>
                </a:ext>
              </a:extLst>
            </p:cNvPr>
            <p:cNvSpPr/>
            <p:nvPr/>
          </p:nvSpPr>
          <p:spPr>
            <a:xfrm>
              <a:off x="731858" y="2226390"/>
              <a:ext cx="2404728" cy="601728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Moldable gang tasks evaluation</a:t>
              </a:r>
            </a:p>
          </p:txBody>
        </p:sp>
        <p:cxnSp>
          <p:nvCxnSpPr>
            <p:cNvPr id="46" name="Connector: Curved 45">
              <a:extLst>
                <a:ext uri="{FF2B5EF4-FFF2-40B4-BE49-F238E27FC236}">
                  <a16:creationId xmlns:a16="http://schemas.microsoft.com/office/drawing/2014/main" id="{9832ACD7-B82C-400A-85E8-5C54E4232498}"/>
                </a:ext>
              </a:extLst>
            </p:cNvPr>
            <p:cNvCxnSpPr>
              <a:stCxn id="27" idx="1"/>
              <a:endCxn id="28" idx="1"/>
            </p:cNvCxnSpPr>
            <p:nvPr/>
          </p:nvCxnSpPr>
          <p:spPr>
            <a:xfrm rot="10800000" flipV="1">
              <a:off x="731858" y="1680778"/>
              <a:ext cx="12700" cy="846476"/>
            </a:xfrm>
            <a:prstGeom prst="curvedConnector3">
              <a:avLst>
                <a:gd name="adj1" fmla="val 3705890"/>
              </a:avLst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50B27E0-55AA-4540-8B4A-78A7E0445206}"/>
              </a:ext>
            </a:extLst>
          </p:cNvPr>
          <p:cNvSpPr/>
          <p:nvPr/>
        </p:nvSpPr>
        <p:spPr>
          <a:xfrm>
            <a:off x="2687356" y="4438058"/>
            <a:ext cx="2270126" cy="12364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9655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2742753"/>
            <a:ext cx="3819805" cy="1531363"/>
          </a:xfrm>
          <a:prstGeom prst="rect">
            <a:avLst/>
          </a:prstGeom>
        </p:spPr>
      </p:pic>
      <p:pic>
        <p:nvPicPr>
          <p:cNvPr id="6" name="sag_cores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037" y="1919886"/>
            <a:ext cx="2297825" cy="31770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1ED054-742E-446A-A462-8FB7B51D16FB}"/>
              </a:ext>
            </a:extLst>
          </p:cNvPr>
          <p:cNvCxnSpPr>
            <a:cxnSpLocks/>
          </p:cNvCxnSpPr>
          <p:nvPr/>
        </p:nvCxnSpPr>
        <p:spPr>
          <a:xfrm flipH="1"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FE2209-A5E4-4C0F-82DF-17F51A4917DD}"/>
              </a:ext>
            </a:extLst>
          </p:cNvPr>
          <p:cNvCxnSpPr>
            <a:cxnSpLocks/>
          </p:cNvCxnSpPr>
          <p:nvPr/>
        </p:nvCxnSpPr>
        <p:spPr>
          <a:xfrm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3BE5FE-5D38-4151-842C-9BC97CFDDABB}"/>
              </a:ext>
            </a:extLst>
          </p:cNvPr>
          <p:cNvCxnSpPr>
            <a:cxnSpLocks/>
          </p:cNvCxnSpPr>
          <p:nvPr/>
        </p:nvCxnSpPr>
        <p:spPr>
          <a:xfrm flipH="1"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974BE-BC4A-47D8-AA8A-268B14F60064}"/>
              </a:ext>
            </a:extLst>
          </p:cNvPr>
          <p:cNvCxnSpPr>
            <a:cxnSpLocks/>
          </p:cNvCxnSpPr>
          <p:nvPr/>
        </p:nvCxnSpPr>
        <p:spPr>
          <a:xfrm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4213"/>
            <a:ext cx="3779691" cy="10276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857546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857546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0671"/>
            <a:ext cx="3103875" cy="1387338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4" cy="1379500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6" name="state_03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2" y="3794591"/>
            <a:ext cx="3103874" cy="1379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1096871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1096871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5233308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5233308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7467707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7467707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7646101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7646101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962865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962865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Runtime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34</a:t>
            </a:fld>
            <a:endParaRPr lang="en-GB" dirty="0"/>
          </a:p>
        </p:txBody>
      </p:sp>
      <p:sp>
        <p:nvSpPr>
          <p:cNvPr id="13" name="Description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rigid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grpSp>
        <p:nvGrpSpPr>
          <p:cNvPr id="11" name="Legend">
            <a:extLst>
              <a:ext uri="{FF2B5EF4-FFF2-40B4-BE49-F238E27FC236}">
                <a16:creationId xmlns:a16="http://schemas.microsoft.com/office/drawing/2014/main" id="{ED7A31C7-13E4-4432-9724-EECA3EC28A2C}"/>
              </a:ext>
            </a:extLst>
          </p:cNvPr>
          <p:cNvGrpSpPr/>
          <p:nvPr/>
        </p:nvGrpSpPr>
        <p:grpSpPr>
          <a:xfrm>
            <a:off x="4339351" y="1074221"/>
            <a:ext cx="3157167" cy="473217"/>
            <a:chOff x="3206798" y="3112776"/>
            <a:chExt cx="4270432" cy="640081"/>
          </a:xfrm>
        </p:grpSpPr>
        <p:pic>
          <p:nvPicPr>
            <p:cNvPr id="5" name="Picture 4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C72126A1-B6E4-40D8-A647-FF2B26C4C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6798" y="3112776"/>
              <a:ext cx="2730404" cy="640081"/>
            </a:xfrm>
            <a:prstGeom prst="rect">
              <a:avLst/>
            </a:prstGeom>
          </p:spPr>
        </p:pic>
        <p:pic>
          <p:nvPicPr>
            <p:cNvPr id="9" name="Picture 8" descr="A picture containing drawing, table&#10;&#10;Description automatically generated">
              <a:extLst>
                <a:ext uri="{FF2B5EF4-FFF2-40B4-BE49-F238E27FC236}">
                  <a16:creationId xmlns:a16="http://schemas.microsoft.com/office/drawing/2014/main" id="{9107F0B9-F466-4C55-A859-A5F3C563C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086" y="3112776"/>
              <a:ext cx="1355144" cy="640081"/>
            </a:xfrm>
            <a:prstGeom prst="rect">
              <a:avLst/>
            </a:prstGeom>
          </p:spPr>
        </p:pic>
      </p:grpSp>
      <p:pic>
        <p:nvPicPr>
          <p:cNvPr id="49" name="Graph all">
            <a:extLst>
              <a:ext uri="{FF2B5EF4-FFF2-40B4-BE49-F238E27FC236}">
                <a16:creationId xmlns:a16="http://schemas.microsoft.com/office/drawing/2014/main" id="{41B01030-B8C3-47D6-A66F-952FDB64F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34" y="1627704"/>
            <a:ext cx="5342282" cy="4208781"/>
          </a:xfrm>
          <a:prstGeom prst="rect">
            <a:avLst/>
          </a:prstGeom>
        </p:spPr>
      </p:pic>
      <p:pic>
        <p:nvPicPr>
          <p:cNvPr id="50" name="Graph all">
            <a:extLst>
              <a:ext uri="{FF2B5EF4-FFF2-40B4-BE49-F238E27FC236}">
                <a16:creationId xmlns:a16="http://schemas.microsoft.com/office/drawing/2014/main" id="{9C5E3E22-2DA2-475D-8D16-02BE8DF85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34" y="1685526"/>
            <a:ext cx="5342282" cy="409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6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Runtime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35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</a:t>
            </a:r>
            <a:r>
              <a:rPr lang="en-GB" dirty="0">
                <a:solidFill>
                  <a:srgbClr val="C00000"/>
                </a:solidFill>
              </a:rPr>
              <a:t>moldable</a:t>
            </a:r>
            <a:r>
              <a:rPr lang="en-GB" dirty="0"/>
              <a:t>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8" y="1627709"/>
            <a:ext cx="5342281" cy="4208779"/>
          </a:xfrm>
          <a:prstGeom prst="rect">
            <a:avLst/>
          </a:prstGeom>
        </p:spPr>
      </p:pic>
      <p:pic>
        <p:nvPicPr>
          <p:cNvPr id="160" name="Picture 159" descr="A picture containing clock&#10;&#10;Description automatically generated">
            <a:extLst>
              <a:ext uri="{FF2B5EF4-FFF2-40B4-BE49-F238E27FC236}">
                <a16:creationId xmlns:a16="http://schemas.microsoft.com/office/drawing/2014/main" id="{B15918DC-E3A7-42C1-AF2B-3D24DD35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51" y="1074221"/>
            <a:ext cx="2018611" cy="47321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7E856FE-E8CC-466E-BCD8-696A2BA18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7" y="1684647"/>
            <a:ext cx="5342281" cy="409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36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4 moldable tasks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5 segments per task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35324"/>
            <a:ext cx="5322948" cy="4193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11F5B-FDF8-4CE4-8B9C-3925CF732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AFBBB-046A-4D7C-AB06-FEA10BC840BA}"/>
              </a:ext>
            </a:extLst>
          </p:cNvPr>
          <p:cNvSpPr txBox="1"/>
          <p:nvPr/>
        </p:nvSpPr>
        <p:spPr>
          <a:xfrm>
            <a:off x="4873853" y="37320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D18DA-581B-46D0-A504-7CD9301AECFB}"/>
              </a:ext>
            </a:extLst>
          </p:cNvPr>
          <p:cNvSpPr txBox="1"/>
          <p:nvPr/>
        </p:nvSpPr>
        <p:spPr>
          <a:xfrm>
            <a:off x="5331053" y="36558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47EDA-E9AB-43C3-9F56-247DABBAFAB8}"/>
              </a:ext>
            </a:extLst>
          </p:cNvPr>
          <p:cNvSpPr txBox="1"/>
          <p:nvPr/>
        </p:nvSpPr>
        <p:spPr>
          <a:xfrm>
            <a:off x="5640878" y="3603511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D6AE7-4FE3-469F-A4DD-455401A521EA}"/>
              </a:ext>
            </a:extLst>
          </p:cNvPr>
          <p:cNvSpPr txBox="1"/>
          <p:nvPr/>
        </p:nvSpPr>
        <p:spPr>
          <a:xfrm>
            <a:off x="7471679" y="3207373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CC38B4-C982-4158-B056-285E50FDC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727527"/>
            <a:ext cx="5322948" cy="400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3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37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4 moldable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utilization: 70%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18399"/>
            <a:ext cx="5322948" cy="4227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D4B04-2DF5-4A6B-84B8-7A6BC0E1D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43AA64-2924-468F-9F50-82E9FED45B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720506"/>
            <a:ext cx="5322948" cy="402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1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E3830-C84B-473F-8F73-6BF474AE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Computational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AB751-F8FD-495C-8F95-4E517778A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Number of states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Possible job orderings: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Possible cores used by job:</a:t>
            </a:r>
          </a:p>
          <a:p>
            <a:pPr>
              <a:lnSpc>
                <a:spcPct val="150000"/>
              </a:lnSpc>
            </a:pPr>
            <a:r>
              <a:rPr lang="en-GB" dirty="0"/>
              <a:t>Time to generate each state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Time to check other jobs:</a:t>
            </a:r>
            <a:endParaRPr lang="en-GB" b="0" dirty="0"/>
          </a:p>
          <a:p>
            <a:pPr lvl="1">
              <a:lnSpc>
                <a:spcPct val="150000"/>
              </a:lnSpc>
            </a:pPr>
            <a:r>
              <a:rPr lang="en-GB" dirty="0"/>
              <a:t>Time to check cores available:</a:t>
            </a:r>
          </a:p>
          <a:p>
            <a:pPr lvl="1">
              <a:lnSpc>
                <a:spcPct val="150000"/>
              </a:lnSpc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87228-C586-47C3-9BE3-A1A5E416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190EF7-D97A-4B76-A8CB-F39B5C0BE054}"/>
                  </a:ext>
                </a:extLst>
              </p:cNvPr>
              <p:cNvSpPr/>
              <p:nvPr/>
            </p:nvSpPr>
            <p:spPr>
              <a:xfrm>
                <a:off x="3260446" y="2215634"/>
                <a:ext cx="7930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!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190EF7-D97A-4B76-A8CB-F39B5C0BE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446" y="2215634"/>
                <a:ext cx="79303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BFEC0F4-3DF8-44FB-8762-5B84378F388C}"/>
                  </a:ext>
                </a:extLst>
              </p:cNvPr>
              <p:cNvSpPr/>
              <p:nvPr/>
            </p:nvSpPr>
            <p:spPr>
              <a:xfrm>
                <a:off x="3647439" y="2682360"/>
                <a:ext cx="788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BFEC0F4-3DF8-44FB-8762-5B84378F38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439" y="2682360"/>
                <a:ext cx="78822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8E3C36-B166-413E-B574-2D6F6F7795B1}"/>
                  </a:ext>
                </a:extLst>
              </p:cNvPr>
              <p:cNvSpPr/>
              <p:nvPr/>
            </p:nvSpPr>
            <p:spPr>
              <a:xfrm>
                <a:off x="3518731" y="3728393"/>
                <a:ext cx="7273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8E3C36-B166-413E-B574-2D6F6F7795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731" y="3728393"/>
                <a:ext cx="7273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7BDE567-BF25-449D-A79A-730CAD196CBF}"/>
                  </a:ext>
                </a:extLst>
              </p:cNvPr>
              <p:cNvSpPr/>
              <p:nvPr/>
            </p:nvSpPr>
            <p:spPr>
              <a:xfrm>
                <a:off x="3934512" y="4186340"/>
                <a:ext cx="895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7BDE567-BF25-449D-A79A-730CAD196C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512" y="4186340"/>
                <a:ext cx="8955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773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/>
      <p:bldP spid="6" grpId="0"/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pPr/>
              <a:t>39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 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35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             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2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20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3257552" y="3236120"/>
            <a:ext cx="857251" cy="121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4511180" y="1892186"/>
            <a:ext cx="176169" cy="2234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4687349" y="1860002"/>
            <a:ext cx="1870613" cy="14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blipFill>
                <a:blip r:embed="rId14"/>
                <a:stretch>
                  <a:fillRect l="-935"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blipFill>
                <a:blip r:embed="rId15"/>
                <a:stretch>
                  <a:fillRect l="-917" t="-2410" b="-12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35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1350" dirty="0"/>
                  <a:t> cores </a:t>
                </a:r>
                <a:r>
                  <a:rPr lang="en-GB" sz="1350" b="1" dirty="0"/>
                  <a:t>not</a:t>
                </a:r>
                <a:r>
                  <a:rPr lang="en-GB" sz="1350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blipFill>
                <a:blip r:embed="rId16"/>
                <a:stretch>
                  <a:fillRect t="-2000" b="-1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5511568" y="1991432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5973416" y="1844828"/>
            <a:ext cx="684561" cy="182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5040869" y="2294683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5581958" y="2417139"/>
            <a:ext cx="1154597" cy="16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6446948" y="4623500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7715249" y="2728491"/>
            <a:ext cx="35433" cy="189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4079368" y="4657104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5383102" y="2098743"/>
            <a:ext cx="1938504" cy="255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65441"/>
            <a:ext cx="3859731" cy="1169052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6356"/>
            <a:ext cx="3859731" cy="1594852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2685"/>
            <a:ext cx="3859731" cy="1585415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7" y="3831074"/>
            <a:ext cx="3859729" cy="1585415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1" cy="1585415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0" cy="15854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3682747" y="4623782"/>
            <a:ext cx="981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4753535" y="1769268"/>
            <a:ext cx="3655314" cy="550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4753535" y="2485330"/>
            <a:ext cx="3655314" cy="630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925181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5255133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G</a:t>
            </a:r>
            <a:r>
              <a:rPr lang="en-GB" sz="1350" dirty="0"/>
              <a:t>a</a:t>
            </a:r>
            <a:r>
              <a:rPr lang="en-150" sz="1350"/>
              <a:t>n</a:t>
            </a:r>
            <a:r>
              <a:rPr lang="en-GB" sz="1350" dirty="0"/>
              <a:t>g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41DEECE-59B1-4CAC-BD06-A76AD6E7BB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74" y="3738562"/>
            <a:ext cx="1142999" cy="254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12B1B8F-E91A-4A4C-AA2A-F516DE905BB2}"/>
              </a:ext>
            </a:extLst>
          </p:cNvPr>
          <p:cNvGrpSpPr/>
          <p:nvPr/>
        </p:nvGrpSpPr>
        <p:grpSpPr>
          <a:xfrm>
            <a:off x="2550253" y="5050172"/>
            <a:ext cx="1602298" cy="1105918"/>
            <a:chOff x="2550253" y="5050172"/>
            <a:chExt cx="1602298" cy="110591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DB7C8A-35C7-4943-84FF-5D419002FA1B}"/>
                </a:ext>
              </a:extLst>
            </p:cNvPr>
            <p:cNvSpPr txBox="1"/>
            <p:nvPr/>
          </p:nvSpPr>
          <p:spPr>
            <a:xfrm>
              <a:off x="3008841" y="5832925"/>
              <a:ext cx="114371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Variability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13202E-DFCE-4F12-87B3-8C997BE180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27301" y="5316267"/>
              <a:ext cx="323142" cy="516658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0AC08C-4D77-4F81-A886-F1B033B1A135}"/>
                </a:ext>
              </a:extLst>
            </p:cNvPr>
            <p:cNvCxnSpPr>
              <a:cxnSpLocks/>
            </p:cNvCxnSpPr>
            <p:nvPr/>
          </p:nvCxnSpPr>
          <p:spPr>
            <a:xfrm>
              <a:off x="2550253" y="5050172"/>
              <a:ext cx="729842" cy="0"/>
            </a:xfrm>
            <a:prstGeom prst="line">
              <a:avLst/>
            </a:prstGeom>
            <a:ln w="28575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628650" y="2242846"/>
            <a:ext cx="1281793" cy="468863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628650" y="2827938"/>
            <a:ext cx="1281793" cy="468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628649" y="3998121"/>
            <a:ext cx="1281793" cy="468863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628650" y="3413029"/>
            <a:ext cx="1281793" cy="468863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More efficient synchronization</a:t>
            </a:r>
          </a:p>
          <a:p>
            <a:r>
              <a:rPr lang="en-GB" sz="1800" dirty="0"/>
              <a:t>Reduces variability in the execution</a:t>
            </a:r>
          </a:p>
          <a:p>
            <a:r>
              <a:rPr lang="en-GB" sz="1800" dirty="0"/>
              <a:t>Avoids overhead when loading initial data</a:t>
            </a:r>
          </a:p>
          <a:p>
            <a:r>
              <a:rPr lang="en-GB" sz="180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91" y="3787994"/>
            <a:ext cx="3048197" cy="169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429" y="3787994"/>
            <a:ext cx="3048197" cy="1694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105084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5435036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a</a:t>
            </a:r>
            <a:r>
              <a:rPr lang="en-150" sz="1350" dirty="0"/>
              <a:t>n</a:t>
            </a:r>
            <a:r>
              <a:rPr lang="en-GB" sz="1350" dirty="0"/>
              <a:t>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4070320" y="4536355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52" y="3738693"/>
            <a:ext cx="2221125" cy="1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64" y="2052277"/>
            <a:ext cx="5311536" cy="2045132"/>
          </a:xfrm>
        </p:spPr>
        <p:txBody>
          <a:bodyPr>
            <a:normAutofit/>
          </a:bodyPr>
          <a:lstStyle/>
          <a:p>
            <a:r>
              <a:rPr lang="en-GB" sz="1800" b="1" dirty="0"/>
              <a:t>Rigid</a:t>
            </a:r>
            <a:r>
              <a:rPr lang="en-GB" sz="1800" dirty="0"/>
              <a:t>: number of cores set by programmer</a:t>
            </a:r>
          </a:p>
          <a:p>
            <a:r>
              <a:rPr lang="en-GB" sz="1800" b="1" dirty="0"/>
              <a:t>Moldable</a:t>
            </a:r>
            <a:r>
              <a:rPr lang="en-GB" sz="1800" dirty="0"/>
              <a:t>: number of cores assigned when job is dispatched</a:t>
            </a:r>
          </a:p>
          <a:p>
            <a:r>
              <a:rPr lang="en-GB" sz="1800" b="1" dirty="0"/>
              <a:t>Malleable</a:t>
            </a:r>
            <a:r>
              <a:rPr lang="en-GB" sz="1800" dirty="0"/>
              <a:t>: number of cores can change during runtime</a:t>
            </a:r>
            <a:endParaRPr lang="en-GB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3"/>
            <a:ext cx="5224628" cy="1920621"/>
          </a:xfrm>
          <a:prstGeom prst="rect">
            <a:avLst/>
          </a:prstGeom>
        </p:spPr>
      </p:pic>
      <p:pic>
        <p:nvPicPr>
          <p:cNvPr id="7" name="cores_2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4"/>
            <a:ext cx="5224626" cy="1920620"/>
          </a:xfrm>
          <a:prstGeom prst="rect">
            <a:avLst/>
          </a:prstGeom>
        </p:spPr>
      </p:pic>
      <p:pic>
        <p:nvPicPr>
          <p:cNvPr id="12" name="cores_1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0"/>
            <a:ext cx="5221265" cy="191938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3"/>
            <a:ext cx="5224626" cy="19206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028DB30-3CE3-4319-A93F-0FF444D58F71}"/>
              </a:ext>
            </a:extLst>
          </p:cNvPr>
          <p:cNvGrpSpPr/>
          <p:nvPr/>
        </p:nvGrpSpPr>
        <p:grpSpPr>
          <a:xfrm>
            <a:off x="5075339" y="2038610"/>
            <a:ext cx="4045663" cy="369332"/>
            <a:chOff x="5075339" y="2038610"/>
            <a:chExt cx="404566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529FF-27E3-4490-A2DE-734975F57DD3}"/>
                </a:ext>
              </a:extLst>
            </p:cNvPr>
            <p:cNvSpPr txBox="1"/>
            <p:nvPr/>
          </p:nvSpPr>
          <p:spPr>
            <a:xfrm>
              <a:off x="6785810" y="2038610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👎Blocking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1D95C2-3D3F-4031-8B13-840F0344683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5075339" y="2221727"/>
              <a:ext cx="1710471" cy="1549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B12A23-0145-4C62-8FFF-C5B60220212F}"/>
              </a:ext>
            </a:extLst>
          </p:cNvPr>
          <p:cNvGrpSpPr/>
          <p:nvPr/>
        </p:nvGrpSpPr>
        <p:grpSpPr>
          <a:xfrm>
            <a:off x="5394121" y="2982822"/>
            <a:ext cx="3726881" cy="369332"/>
            <a:chOff x="5394120" y="2656708"/>
            <a:chExt cx="37268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1CA8B-1933-4679-AC78-79060F4956A9}"/>
                </a:ext>
              </a:extLst>
            </p:cNvPr>
            <p:cNvSpPr txBox="1"/>
            <p:nvPr/>
          </p:nvSpPr>
          <p:spPr>
            <a:xfrm>
              <a:off x="6785810" y="2656708"/>
              <a:ext cx="2335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👎Hard to implement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B074333-2D0D-46FB-B9DD-F4CAAC5BA21A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394120" y="2841374"/>
              <a:ext cx="1391690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571499" y="2330042"/>
            <a:ext cx="5419801" cy="687981"/>
          </a:xfrm>
          <a:prstGeom prst="ellipse">
            <a:avLst/>
          </a:prstGeom>
          <a:noFill/>
          <a:ln w="38100">
            <a:solidFill>
              <a:srgbClr val="00A6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336DDA-476B-44DD-AF04-748FF1C45235}"/>
              </a:ext>
            </a:extLst>
          </p:cNvPr>
          <p:cNvGrpSpPr/>
          <p:nvPr/>
        </p:nvGrpSpPr>
        <p:grpSpPr>
          <a:xfrm>
            <a:off x="5519956" y="2470310"/>
            <a:ext cx="3617825" cy="369332"/>
            <a:chOff x="5519956" y="2411128"/>
            <a:chExt cx="3617825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124BA1-C9D0-4D01-89A3-919918CA3F8A}"/>
                </a:ext>
              </a:extLst>
            </p:cNvPr>
            <p:cNvSpPr txBox="1"/>
            <p:nvPr/>
          </p:nvSpPr>
          <p:spPr>
            <a:xfrm>
              <a:off x="6802589" y="2411128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</a:rPr>
                <a:t>👍Flexibility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3817295-3A7A-4B64-BFA4-A4B556FE6873}"/>
                </a:ext>
              </a:extLst>
            </p:cNvPr>
            <p:cNvCxnSpPr>
              <a:cxnSpLocks/>
            </p:cNvCxnSpPr>
            <p:nvPr/>
          </p:nvCxnSpPr>
          <p:spPr>
            <a:xfrm>
              <a:off x="5519956" y="2595794"/>
              <a:ext cx="1265854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2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3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452" y="2062979"/>
            <a:ext cx="8395096" cy="3110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193871" y="5599948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_gang_rigid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87" y="3566101"/>
            <a:ext cx="5241394" cy="1897192"/>
          </a:xfrm>
          <a:prstGeom prst="rect">
            <a:avLst/>
          </a:prstGeom>
        </p:spPr>
      </p:pic>
      <p:pic>
        <p:nvPicPr>
          <p:cNvPr id="8" name="pic_gang_bundl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pic>
        <p:nvPicPr>
          <p:cNvPr id="10" name="pic_gang_lp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1988202" y="5468683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R</a:t>
            </a:r>
            <a:r>
              <a:rPr lang="en-GB" sz="1350" dirty="0"/>
              <a:t>i</a:t>
            </a:r>
            <a:r>
              <a:rPr lang="en-150" sz="1350"/>
              <a:t>g</a:t>
            </a:r>
            <a:r>
              <a:rPr lang="en-GB" sz="1350" dirty="0"/>
              <a:t>i</a:t>
            </a:r>
            <a:r>
              <a:rPr lang="en-150" sz="1350"/>
              <a:t>d </a:t>
            </a:r>
            <a:r>
              <a:rPr lang="en-GB" sz="1350" dirty="0"/>
              <a:t>g</a:t>
            </a:r>
            <a:r>
              <a:rPr lang="en-150" sz="1350"/>
              <a:t>a</a:t>
            </a:r>
            <a:r>
              <a:rPr lang="en-GB" sz="1350" dirty="0"/>
              <a:t>n</a:t>
            </a:r>
            <a:r>
              <a:rPr lang="en-150" sz="1350"/>
              <a:t>g scheduling</a:t>
            </a:r>
            <a:endParaRPr lang="en-GB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B</a:t>
            </a:r>
            <a:r>
              <a:rPr lang="en-150" sz="1350"/>
              <a:t>u</a:t>
            </a:r>
            <a:r>
              <a:rPr lang="en-GB" sz="1350" dirty="0"/>
              <a:t>n</a:t>
            </a:r>
            <a:r>
              <a:rPr lang="en-150" sz="1350"/>
              <a:t>d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 </a:t>
            </a:r>
            <a:r>
              <a:rPr lang="en-GB" sz="1350" dirty="0"/>
              <a:t>m</a:t>
            </a:r>
            <a:r>
              <a:rPr lang="en-150" sz="1350"/>
              <a:t>o</a:t>
            </a:r>
            <a:r>
              <a:rPr lang="en-GB" sz="1350" dirty="0"/>
              <a:t>d</a:t>
            </a:r>
            <a:r>
              <a:rPr lang="en-150" sz="1350"/>
              <a:t>e</a:t>
            </a:r>
            <a:r>
              <a:rPr lang="en-GB" sz="1350" dirty="0"/>
              <a:t>l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m</a:t>
            </a:r>
            <a:r>
              <a:rPr lang="en-150" sz="1350"/>
              <a:t>i</a:t>
            </a:r>
            <a:r>
              <a:rPr lang="en-GB" sz="1350" dirty="0"/>
              <a:t>t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-Preemptive scheduling</a:t>
            </a:r>
            <a:endParaRPr lang="en-GB" sz="13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3771" y="3959128"/>
            <a:ext cx="2998995" cy="1111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3688816" y="3429000"/>
            <a:ext cx="9067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3064044" y="3688558"/>
            <a:ext cx="674789" cy="60007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4019700" y="5063273"/>
            <a:ext cx="665318" cy="464048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178957" y="5859506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4595607" y="5461896"/>
            <a:ext cx="942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Job-level fixed-priority scheduling (JLFP) for gang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5"/>
            <a:ext cx="7886700" cy="15699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possible cores to a job</a:t>
            </a:r>
          </a:p>
          <a:p>
            <a:r>
              <a:rPr lang="en-GB" dirty="0"/>
              <a:t>We will solve this issue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933668" y="3834460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68" y="3834460"/>
                <a:ext cx="1276663" cy="300082"/>
              </a:xfrm>
              <a:prstGeom prst="rect">
                <a:avLst/>
              </a:prstGeom>
              <a:blipFill>
                <a:blip r:embed="rId7"/>
                <a:stretch>
                  <a:fillRect l="-952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933669" y="3834547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 dirty="0"/>
                  <a:t>S</a:t>
                </a:r>
                <a:r>
                  <a:rPr lang="en-GB" sz="1350" dirty="0"/>
                  <a:t>c</a:t>
                </a:r>
                <a:r>
                  <a:rPr lang="en-150" sz="1350" dirty="0"/>
                  <a:t>h</a:t>
                </a:r>
                <a:r>
                  <a:rPr lang="en-GB" sz="1350" dirty="0"/>
                  <a:t>e</a:t>
                </a:r>
                <a:r>
                  <a:rPr lang="en-150" sz="1350" dirty="0"/>
                  <a:t>d</a:t>
                </a:r>
                <a:r>
                  <a:rPr lang="en-GB" sz="1350" dirty="0"/>
                  <a:t>u</a:t>
                </a:r>
                <a:r>
                  <a:rPr lang="en-150" sz="1350" dirty="0"/>
                  <a:t>l</a:t>
                </a:r>
                <a:r>
                  <a:rPr lang="en-GB" sz="1350" dirty="0"/>
                  <a:t>i</a:t>
                </a:r>
                <a:r>
                  <a:rPr lang="en-150" sz="1350" dirty="0"/>
                  <a:t>n</a:t>
                </a:r>
                <a:r>
                  <a:rPr lang="en-GB" sz="1350" dirty="0"/>
                  <a:t>g</a:t>
                </a:r>
                <a:r>
                  <a:rPr lang="en-150" sz="13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69" y="3834547"/>
                <a:ext cx="1276663" cy="300082"/>
              </a:xfrm>
              <a:prstGeom prst="rect">
                <a:avLst/>
              </a:prstGeom>
              <a:blipFill>
                <a:blip r:embed="rId8"/>
                <a:stretch>
                  <a:fillRect l="-952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465815" y="3834547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J</a:t>
            </a:r>
            <a:r>
              <a:rPr lang="en-GB" sz="1350" dirty="0"/>
              <a:t>L</a:t>
            </a:r>
            <a:r>
              <a:rPr lang="en-150" sz="1350"/>
              <a:t>F</a:t>
            </a:r>
            <a:r>
              <a:rPr lang="en-GB" sz="1350" dirty="0"/>
              <a:t>P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314774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314774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847830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  <a:latin typeface="+mn-lt"/>
                            </a:rPr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30, 15,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latin typeface="+mn-lt"/>
                            </a:rPr>
                            <a:t>20</a:t>
                          </a:r>
                          <a:endParaRPr lang="en-GB" sz="1400" dirty="0">
                            <a:latin typeface="+mn-lt"/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847830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  <a:latin typeface="+mn-lt"/>
                            </a:rPr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30, 15,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latin typeface="+mn-lt"/>
                            </a:rPr>
                            <a:t>20</a:t>
                          </a:r>
                          <a:endParaRPr lang="en-GB" sz="1400" dirty="0">
                            <a:latin typeface="+mn-lt"/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978804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978804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6986</TotalTime>
  <Words>2380</Words>
  <Application>Microsoft Office PowerPoint</Application>
  <PresentationFormat>On-screen Show (4:3)</PresentationFormat>
  <Paragraphs>904</Paragraphs>
  <Slides>40</Slides>
  <Notes>22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Schedulability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Job-level fixed-priority scheduling (JLFP) for gang</vt:lpstr>
      <vt:lpstr>Previous work</vt:lpstr>
      <vt:lpstr>Our work</vt:lpstr>
      <vt:lpstr>Project goals</vt:lpstr>
      <vt:lpstr>Agenda</vt:lpstr>
      <vt:lpstr>Schedule abstraction graph</vt:lpstr>
      <vt:lpstr>Using SAG for gang scheduling</vt:lpstr>
      <vt:lpstr>New system state representation</vt:lpstr>
      <vt:lpstr>New SAG expansion rules</vt:lpstr>
      <vt:lpstr>New SAG expansion rules</vt:lpstr>
      <vt:lpstr>New SAG merge rules</vt:lpstr>
      <vt:lpstr>Our analysis results</vt:lpstr>
      <vt:lpstr>Our analysis results</vt:lpstr>
      <vt:lpstr>Our analysis results</vt:lpstr>
      <vt:lpstr>Our analysis results</vt:lpstr>
      <vt:lpstr>Agenda</vt:lpstr>
      <vt:lpstr>Core assignment</vt:lpstr>
      <vt:lpstr>JLFP limitations with moldable gang</vt:lpstr>
      <vt:lpstr>Reservation-based gang scheduler</vt:lpstr>
      <vt:lpstr>Results JLFP vs ResG in simulator</vt:lpstr>
      <vt:lpstr>Conclusions</vt:lpstr>
      <vt:lpstr>Future work</vt:lpstr>
      <vt:lpstr>Contributions</vt:lpstr>
      <vt:lpstr>Questions?</vt:lpstr>
      <vt:lpstr>How does SAG work?</vt:lpstr>
      <vt:lpstr>Runtime analysis</vt:lpstr>
      <vt:lpstr>Runtime analysis</vt:lpstr>
      <vt:lpstr>Our analysis results</vt:lpstr>
      <vt:lpstr>Our analysis results</vt:lpstr>
      <vt:lpstr>Computational complexity</vt:lpstr>
      <vt:lpstr>SAG analysis changes for gang</vt:lpstr>
      <vt:lpstr>Colours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477</cp:revision>
  <dcterms:created xsi:type="dcterms:W3CDTF">2020-05-19T11:12:13Z</dcterms:created>
  <dcterms:modified xsi:type="dcterms:W3CDTF">2020-08-27T10:59:23Z</dcterms:modified>
</cp:coreProperties>
</file>